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5.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notesSlides/notesSlide6.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notesSlides/notesSlide7.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12.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266" r:id="rId6"/>
    <p:sldId id="258" r:id="rId7"/>
    <p:sldId id="278" r:id="rId8"/>
    <p:sldId id="279" r:id="rId9"/>
    <p:sldId id="274" r:id="rId10"/>
    <p:sldId id="275" r:id="rId11"/>
    <p:sldId id="259" r:id="rId12"/>
    <p:sldId id="260" r:id="rId13"/>
    <p:sldId id="273" r:id="rId14"/>
    <p:sldId id="277" r:id="rId15"/>
    <p:sldId id="263" r:id="rId16"/>
    <p:sldId id="276" r:id="rId17"/>
    <p:sldId id="264" r:id="rId18"/>
    <p:sldId id="26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0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E4F686-1C4F-4642-B1D1-DB4F4A496FB7}" v="183" dt="2021-12-06T19:49:21.3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848" autoAdjust="0"/>
  </p:normalViewPr>
  <p:slideViewPr>
    <p:cSldViewPr>
      <p:cViewPr varScale="1">
        <p:scale>
          <a:sx n="98" d="100"/>
          <a:sy n="98" d="100"/>
        </p:scale>
        <p:origin x="1594"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ce Perry" userId="S::grace.perry@londonfunders.org.uk::b745cc7c-b359-4084-a96e-743d6ac5811a" providerId="AD" clId="Web-{4EF30FC4-8E0D-54B8-14EB-0F6DE5D97231}"/>
    <pc:docChg chg="addSld modSld">
      <pc:chgData name="Grace Perry" userId="S::grace.perry@londonfunders.org.uk::b745cc7c-b359-4084-a96e-743d6ac5811a" providerId="AD" clId="Web-{4EF30FC4-8E0D-54B8-14EB-0F6DE5D97231}" dt="2021-11-30T16:39:16.052" v="28" actId="20577"/>
      <pc:docMkLst>
        <pc:docMk/>
      </pc:docMkLst>
      <pc:sldChg chg="modSp new">
        <pc:chgData name="Grace Perry" userId="S::grace.perry@londonfunders.org.uk::b745cc7c-b359-4084-a96e-743d6ac5811a" providerId="AD" clId="Web-{4EF30FC4-8E0D-54B8-14EB-0F6DE5D97231}" dt="2021-11-30T16:39:16.052" v="28" actId="20577"/>
        <pc:sldMkLst>
          <pc:docMk/>
          <pc:sldMk cId="3031871237" sldId="278"/>
        </pc:sldMkLst>
        <pc:spChg chg="mod">
          <ac:chgData name="Grace Perry" userId="S::grace.perry@londonfunders.org.uk::b745cc7c-b359-4084-a96e-743d6ac5811a" providerId="AD" clId="Web-{4EF30FC4-8E0D-54B8-14EB-0F6DE5D97231}" dt="2021-11-30T16:38:34.316" v="9" actId="20577"/>
          <ac:spMkLst>
            <pc:docMk/>
            <pc:sldMk cId="3031871237" sldId="278"/>
            <ac:spMk id="2" creationId="{4478566A-6F6E-4F80-9621-5B7E51C826E0}"/>
          </ac:spMkLst>
        </pc:spChg>
        <pc:spChg chg="mod">
          <ac:chgData name="Grace Perry" userId="S::grace.perry@londonfunders.org.uk::b745cc7c-b359-4084-a96e-743d6ac5811a" providerId="AD" clId="Web-{4EF30FC4-8E0D-54B8-14EB-0F6DE5D97231}" dt="2021-11-30T16:39:16.052" v="28" actId="20577"/>
          <ac:spMkLst>
            <pc:docMk/>
            <pc:sldMk cId="3031871237" sldId="278"/>
            <ac:spMk id="3" creationId="{26D03EAF-0F4B-4688-9F24-DCDD039E9835}"/>
          </ac:spMkLst>
        </pc:spChg>
      </pc:sldChg>
    </pc:docChg>
  </pc:docChgLst>
  <pc:docChgLst>
    <pc:chgData name="Grace Perry" userId="b745cc7c-b359-4084-a96e-743d6ac5811a" providerId="ADAL" clId="{04E4F686-1C4F-4642-B1D1-DB4F4A496FB7}"/>
    <pc:docChg chg="custSel addSld delSld modSld">
      <pc:chgData name="Grace Perry" userId="b745cc7c-b359-4084-a96e-743d6ac5811a" providerId="ADAL" clId="{04E4F686-1C4F-4642-B1D1-DB4F4A496FB7}" dt="2021-12-06T19:46:12.738" v="263" actId="27918"/>
      <pc:docMkLst>
        <pc:docMk/>
      </pc:docMkLst>
      <pc:sldChg chg="addSp delSp modSp mod modNotesTx">
        <pc:chgData name="Grace Perry" userId="b745cc7c-b359-4084-a96e-743d6ac5811a" providerId="ADAL" clId="{04E4F686-1C4F-4642-B1D1-DB4F4A496FB7}" dt="2021-12-06T19:45:33.353" v="261" actId="27918"/>
        <pc:sldMkLst>
          <pc:docMk/>
          <pc:sldMk cId="5546401" sldId="258"/>
        </pc:sldMkLst>
        <pc:spChg chg="add del mod">
          <ac:chgData name="Grace Perry" userId="b745cc7c-b359-4084-a96e-743d6ac5811a" providerId="ADAL" clId="{04E4F686-1C4F-4642-B1D1-DB4F4A496FB7}" dt="2021-12-06T18:49:35.374" v="7"/>
          <ac:spMkLst>
            <pc:docMk/>
            <pc:sldMk cId="5546401" sldId="258"/>
            <ac:spMk id="4" creationId="{B7836C4B-1C06-45B3-8114-FC85FE136450}"/>
          </ac:spMkLst>
        </pc:spChg>
        <pc:spChg chg="add del mod">
          <ac:chgData name="Grace Perry" userId="b745cc7c-b359-4084-a96e-743d6ac5811a" providerId="ADAL" clId="{04E4F686-1C4F-4642-B1D1-DB4F4A496FB7}" dt="2021-12-06T18:51:17.915" v="21"/>
          <ac:spMkLst>
            <pc:docMk/>
            <pc:sldMk cId="5546401" sldId="258"/>
            <ac:spMk id="9" creationId="{B484C3A3-44FD-4EFF-81F6-B95CA4892522}"/>
          </ac:spMkLst>
        </pc:spChg>
        <pc:graphicFrameChg chg="add mod">
          <ac:chgData name="Grace Perry" userId="b745cc7c-b359-4084-a96e-743d6ac5811a" providerId="ADAL" clId="{04E4F686-1C4F-4642-B1D1-DB4F4A496FB7}" dt="2021-12-06T18:49:35.124" v="5"/>
          <ac:graphicFrameMkLst>
            <pc:docMk/>
            <pc:sldMk cId="5546401" sldId="258"/>
            <ac:graphicFrameMk id="6" creationId="{74478E12-EA09-4711-ABB0-A53D200B15FF}"/>
          </ac:graphicFrameMkLst>
        </pc:graphicFrameChg>
        <pc:graphicFrameChg chg="add del mod">
          <ac:chgData name="Grace Perry" userId="b745cc7c-b359-4084-a96e-743d6ac5811a" providerId="ADAL" clId="{04E4F686-1C4F-4642-B1D1-DB4F4A496FB7}" dt="2021-12-06T18:51:11.127" v="14" actId="478"/>
          <ac:graphicFrameMkLst>
            <pc:docMk/>
            <pc:sldMk cId="5546401" sldId="258"/>
            <ac:graphicFrameMk id="7" creationId="{74478E12-EA09-4711-ABB0-A53D200B15FF}"/>
          </ac:graphicFrameMkLst>
        </pc:graphicFrameChg>
        <pc:graphicFrameChg chg="del">
          <ac:chgData name="Grace Perry" userId="b745cc7c-b359-4084-a96e-743d6ac5811a" providerId="ADAL" clId="{04E4F686-1C4F-4642-B1D1-DB4F4A496FB7}" dt="2021-12-06T18:49:10.445" v="0" actId="478"/>
          <ac:graphicFrameMkLst>
            <pc:docMk/>
            <pc:sldMk cId="5546401" sldId="258"/>
            <ac:graphicFrameMk id="8" creationId="{70073D44-F8D3-4705-90A7-64254DCC99D9}"/>
          </ac:graphicFrameMkLst>
        </pc:graphicFrameChg>
        <pc:graphicFrameChg chg="add mod">
          <ac:chgData name="Grace Perry" userId="b745cc7c-b359-4084-a96e-743d6ac5811a" providerId="ADAL" clId="{04E4F686-1C4F-4642-B1D1-DB4F4A496FB7}" dt="2021-12-06T18:51:17.821" v="19"/>
          <ac:graphicFrameMkLst>
            <pc:docMk/>
            <pc:sldMk cId="5546401" sldId="258"/>
            <ac:graphicFrameMk id="10" creationId="{7210B9C2-B36D-45DA-AE13-7A9E14588458}"/>
          </ac:graphicFrameMkLst>
        </pc:graphicFrameChg>
        <pc:graphicFrameChg chg="add mod">
          <ac:chgData name="Grace Perry" userId="b745cc7c-b359-4084-a96e-743d6ac5811a" providerId="ADAL" clId="{04E4F686-1C4F-4642-B1D1-DB4F4A496FB7}" dt="2021-12-06T18:51:39.422" v="29" actId="1076"/>
          <ac:graphicFrameMkLst>
            <pc:docMk/>
            <pc:sldMk cId="5546401" sldId="258"/>
            <ac:graphicFrameMk id="11" creationId="{7210B9C2-B36D-45DA-AE13-7A9E14588458}"/>
          </ac:graphicFrameMkLst>
        </pc:graphicFrameChg>
      </pc:sldChg>
      <pc:sldChg chg="addSp delSp modSp mod">
        <pc:chgData name="Grace Perry" userId="b745cc7c-b359-4084-a96e-743d6ac5811a" providerId="ADAL" clId="{04E4F686-1C4F-4642-B1D1-DB4F4A496FB7}" dt="2021-12-06T19:45:03.256" v="256" actId="27918"/>
        <pc:sldMkLst>
          <pc:docMk/>
          <pc:sldMk cId="3031871237" sldId="278"/>
        </pc:sldMkLst>
        <pc:spChg chg="mod">
          <ac:chgData name="Grace Perry" userId="b745cc7c-b359-4084-a96e-743d6ac5811a" providerId="ADAL" clId="{04E4F686-1C4F-4642-B1D1-DB4F4A496FB7}" dt="2021-12-06T19:29:28.200" v="53" actId="1076"/>
          <ac:spMkLst>
            <pc:docMk/>
            <pc:sldMk cId="3031871237" sldId="278"/>
            <ac:spMk id="2" creationId="{4478566A-6F6E-4F80-9621-5B7E51C826E0}"/>
          </ac:spMkLst>
        </pc:spChg>
        <pc:spChg chg="add del mod">
          <ac:chgData name="Grace Perry" userId="b745cc7c-b359-4084-a96e-743d6ac5811a" providerId="ADAL" clId="{04E4F686-1C4F-4642-B1D1-DB4F4A496FB7}" dt="2021-12-06T19:28:34.981" v="38"/>
          <ac:spMkLst>
            <pc:docMk/>
            <pc:sldMk cId="3031871237" sldId="278"/>
            <ac:spMk id="3" creationId="{26D03EAF-0F4B-4688-9F24-DCDD039E9835}"/>
          </ac:spMkLst>
        </pc:spChg>
        <pc:spChg chg="add del mod">
          <ac:chgData name="Grace Perry" userId="b745cc7c-b359-4084-a96e-743d6ac5811a" providerId="ADAL" clId="{04E4F686-1C4F-4642-B1D1-DB4F4A496FB7}" dt="2021-12-06T19:29:47.946" v="57"/>
          <ac:spMkLst>
            <pc:docMk/>
            <pc:sldMk cId="3031871237" sldId="278"/>
            <ac:spMk id="6" creationId="{2950CBCF-0804-480E-BAEE-60B68211E00D}"/>
          </ac:spMkLst>
        </pc:spChg>
        <pc:graphicFrameChg chg="add mod">
          <ac:chgData name="Grace Perry" userId="b745cc7c-b359-4084-a96e-743d6ac5811a" providerId="ADAL" clId="{04E4F686-1C4F-4642-B1D1-DB4F4A496FB7}" dt="2021-12-06T19:28:34.889" v="36"/>
          <ac:graphicFrameMkLst>
            <pc:docMk/>
            <pc:sldMk cId="3031871237" sldId="278"/>
            <ac:graphicFrameMk id="4" creationId="{9E70AD0C-9175-4FA4-B0B3-DA3C4EB84ADD}"/>
          </ac:graphicFrameMkLst>
        </pc:graphicFrameChg>
        <pc:graphicFrameChg chg="add mod">
          <ac:chgData name="Grace Perry" userId="b745cc7c-b359-4084-a96e-743d6ac5811a" providerId="ADAL" clId="{04E4F686-1C4F-4642-B1D1-DB4F4A496FB7}" dt="2021-12-06T19:30:33.770" v="117"/>
          <ac:graphicFrameMkLst>
            <pc:docMk/>
            <pc:sldMk cId="3031871237" sldId="278"/>
            <ac:graphicFrameMk id="5" creationId="{9E70AD0C-9175-4FA4-B0B3-DA3C4EB84ADD}"/>
          </ac:graphicFrameMkLst>
        </pc:graphicFrameChg>
      </pc:sldChg>
      <pc:sldChg chg="addSp delSp modSp new mod">
        <pc:chgData name="Grace Perry" userId="b745cc7c-b359-4084-a96e-743d6ac5811a" providerId="ADAL" clId="{04E4F686-1C4F-4642-B1D1-DB4F4A496FB7}" dt="2021-12-06T19:46:12.738" v="263" actId="27918"/>
        <pc:sldMkLst>
          <pc:docMk/>
          <pc:sldMk cId="716129122" sldId="279"/>
        </pc:sldMkLst>
        <pc:spChg chg="mod">
          <ac:chgData name="Grace Perry" userId="b745cc7c-b359-4084-a96e-743d6ac5811a" providerId="ADAL" clId="{04E4F686-1C4F-4642-B1D1-DB4F4A496FB7}" dt="2021-12-06T19:45:17.367" v="260" actId="1076"/>
          <ac:spMkLst>
            <pc:docMk/>
            <pc:sldMk cId="716129122" sldId="279"/>
            <ac:spMk id="2" creationId="{B088FBB8-332C-4E63-A4E1-98C9D44397C3}"/>
          </ac:spMkLst>
        </pc:spChg>
        <pc:spChg chg="add del">
          <ac:chgData name="Grace Perry" userId="b745cc7c-b359-4084-a96e-743d6ac5811a" providerId="ADAL" clId="{04E4F686-1C4F-4642-B1D1-DB4F4A496FB7}" dt="2021-12-06T19:43:52.150" v="190"/>
          <ac:spMkLst>
            <pc:docMk/>
            <pc:sldMk cId="716129122" sldId="279"/>
            <ac:spMk id="3" creationId="{50CD82F8-1AB0-4202-84AF-97462E162408}"/>
          </ac:spMkLst>
        </pc:spChg>
        <pc:graphicFrameChg chg="add mod">
          <ac:chgData name="Grace Perry" userId="b745cc7c-b359-4084-a96e-743d6ac5811a" providerId="ADAL" clId="{04E4F686-1C4F-4642-B1D1-DB4F4A496FB7}" dt="2021-12-06T19:43:52.023" v="188"/>
          <ac:graphicFrameMkLst>
            <pc:docMk/>
            <pc:sldMk cId="716129122" sldId="279"/>
            <ac:graphicFrameMk id="4" creationId="{EA26ABF4-BEA2-4D19-9D16-E218A952F841}"/>
          </ac:graphicFrameMkLst>
        </pc:graphicFrameChg>
        <pc:graphicFrameChg chg="add mod">
          <ac:chgData name="Grace Perry" userId="b745cc7c-b359-4084-a96e-743d6ac5811a" providerId="ADAL" clId="{04E4F686-1C4F-4642-B1D1-DB4F4A496FB7}" dt="2021-12-06T19:45:14.200" v="259" actId="255"/>
          <ac:graphicFrameMkLst>
            <pc:docMk/>
            <pc:sldMk cId="716129122" sldId="279"/>
            <ac:graphicFrameMk id="5" creationId="{EA26ABF4-BEA2-4D19-9D16-E218A952F841}"/>
          </ac:graphicFrameMkLst>
        </pc:graphicFrameChg>
      </pc:sldChg>
      <pc:sldChg chg="add del">
        <pc:chgData name="Grace Perry" userId="b745cc7c-b359-4084-a96e-743d6ac5811a" providerId="ADAL" clId="{04E4F686-1C4F-4642-B1D1-DB4F4A496FB7}" dt="2021-12-06T19:45:39.296" v="262" actId="47"/>
        <pc:sldMkLst>
          <pc:docMk/>
          <pc:sldMk cId="3179316917" sldId="280"/>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londonfunders647.sharepoint.com/Shared%20Documents/Home%20Drive/Grace.Perry/Data%20Dives/Copy%20of%20London%20Funders%20Member%20Audit%202021.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londonfunders647.sharepoint.com/Shared%20Documents/Home%20Drive/Grace.Perry/Data%20Dives/Copy%20of%20London%20Funders%20Member%20Audit%202021.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londonfunders647.sharepoint.com/Shared%20Documents/Home%20Drive/Grace.Perry/Data%20Dives/Copy%20of%20London%20Funders%20Member%20Audit%202021.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londonfunders647-my.sharepoint.com/personal/grace_perry_londonfunders_org_uk/Documents/Desktop/Copy%20of%20London%20Funders%20Member%20Audit%20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56C-4EE3-9AFE-4423409DD59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56C-4EE3-9AFE-4423409DD59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56C-4EE3-9AFE-4423409DD59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56C-4EE3-9AFE-4423409DD59E}"/>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56C-4EE3-9AFE-4423409DD59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Sheet3!$A$147:$A$151</c:f>
              <c:strCache>
                <c:ptCount val="5"/>
                <c:pt idx="0">
                  <c:v>National</c:v>
                </c:pt>
                <c:pt idx="1">
                  <c:v>Regional</c:v>
                </c:pt>
                <c:pt idx="2">
                  <c:v>Sub-Regional</c:v>
                </c:pt>
                <c:pt idx="3">
                  <c:v>Local</c:v>
                </c:pt>
                <c:pt idx="4">
                  <c:v>Hyper-Local</c:v>
                </c:pt>
              </c:strCache>
            </c:strRef>
          </c:cat>
          <c:val>
            <c:numRef>
              <c:f>Sheet3!$B$147:$B$151</c:f>
              <c:numCache>
                <c:formatCode>General</c:formatCode>
                <c:ptCount val="5"/>
                <c:pt idx="0">
                  <c:v>76</c:v>
                </c:pt>
                <c:pt idx="1">
                  <c:v>26</c:v>
                </c:pt>
                <c:pt idx="2">
                  <c:v>8</c:v>
                </c:pt>
                <c:pt idx="3">
                  <c:v>59</c:v>
                </c:pt>
                <c:pt idx="4">
                  <c:v>5</c:v>
                </c:pt>
              </c:numCache>
            </c:numRef>
          </c:val>
          <c:extLst>
            <c:ext xmlns:c16="http://schemas.microsoft.com/office/drawing/2014/chart" uri="{C3380CC4-5D6E-409C-BE32-E72D297353CC}">
              <c16:uniqueId val="{0000000A-856C-4EE3-9AFE-4423409DD59E}"/>
            </c:ext>
          </c:extLst>
        </c:ser>
        <c:dLbls>
          <c:dLblPos val="outEnd"/>
          <c:showLegendKey val="0"/>
          <c:showVal val="1"/>
          <c:showCatName val="0"/>
          <c:showSerName val="0"/>
          <c:showPercent val="0"/>
          <c:showBubbleSize val="0"/>
          <c:showLeaderLines val="1"/>
        </c:dLbls>
        <c:firstSliceAng val="0"/>
      </c:pieChart>
      <c:spPr>
        <a:noFill/>
        <a:ln>
          <a:noFill/>
        </a:ln>
        <a:effectLst/>
      </c:spPr>
    </c:plotArea>
    <c:legend>
      <c:legendPos val="r"/>
      <c:layout>
        <c:manualLayout>
          <c:xMode val="edge"/>
          <c:yMode val="edge"/>
          <c:x val="0.76141635073393588"/>
          <c:y val="0.25553828899140912"/>
          <c:w val="0.19383056284631084"/>
          <c:h val="0.46542833026928904"/>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Sheet2!$E$1</c:f>
              <c:strCache>
                <c:ptCount val="1"/>
                <c:pt idx="0">
                  <c:v>Did fund 2021</c:v>
                </c:pt>
              </c:strCache>
            </c:strRef>
          </c:tx>
          <c:spPr>
            <a:solidFill>
              <a:schemeClr val="accent1"/>
            </a:solidFill>
            <a:ln>
              <a:noFill/>
            </a:ln>
            <a:effectLst/>
          </c:spPr>
          <c:invertIfNegative val="0"/>
          <c:cat>
            <c:strRef>
              <c:f>Sheet2!$D$3:$D$35</c:f>
              <c:strCache>
                <c:ptCount val="32"/>
                <c:pt idx="0">
                  <c:v>Barnet</c:v>
                </c:pt>
                <c:pt idx="1">
                  <c:v>Bexley</c:v>
                </c:pt>
                <c:pt idx="2">
                  <c:v>Brent</c:v>
                </c:pt>
                <c:pt idx="3">
                  <c:v>Bromley</c:v>
                </c:pt>
                <c:pt idx="4">
                  <c:v>Camden</c:v>
                </c:pt>
                <c:pt idx="5">
                  <c:v>City of London</c:v>
                </c:pt>
                <c:pt idx="6">
                  <c:v>Croydon</c:v>
                </c:pt>
                <c:pt idx="7">
                  <c:v>Ealing</c:v>
                </c:pt>
                <c:pt idx="8">
                  <c:v>Enfield</c:v>
                </c:pt>
                <c:pt idx="9">
                  <c:v>Greenwich</c:v>
                </c:pt>
                <c:pt idx="10">
                  <c:v>Hackney</c:v>
                </c:pt>
                <c:pt idx="11">
                  <c:v>Hammersmith and Fulham</c:v>
                </c:pt>
                <c:pt idx="12">
                  <c:v>Haringey</c:v>
                </c:pt>
                <c:pt idx="13">
                  <c:v>Harrow</c:v>
                </c:pt>
                <c:pt idx="14">
                  <c:v>Havering</c:v>
                </c:pt>
                <c:pt idx="15">
                  <c:v>Hillingdon</c:v>
                </c:pt>
                <c:pt idx="16">
                  <c:v>Hounslow</c:v>
                </c:pt>
                <c:pt idx="17">
                  <c:v>Islington</c:v>
                </c:pt>
                <c:pt idx="18">
                  <c:v>Kensington and Chelsea</c:v>
                </c:pt>
                <c:pt idx="19">
                  <c:v>Kingston upon Thames</c:v>
                </c:pt>
                <c:pt idx="20">
                  <c:v>Lambeth</c:v>
                </c:pt>
                <c:pt idx="21">
                  <c:v>Lewisham</c:v>
                </c:pt>
                <c:pt idx="22">
                  <c:v>Merton</c:v>
                </c:pt>
                <c:pt idx="23">
                  <c:v>Newham</c:v>
                </c:pt>
                <c:pt idx="24">
                  <c:v>Redbridge</c:v>
                </c:pt>
                <c:pt idx="25">
                  <c:v>Richmond upon Thames</c:v>
                </c:pt>
                <c:pt idx="26">
                  <c:v>Southwark</c:v>
                </c:pt>
                <c:pt idx="27">
                  <c:v>Sutton</c:v>
                </c:pt>
                <c:pt idx="28">
                  <c:v>Tower Hamlets</c:v>
                </c:pt>
                <c:pt idx="29">
                  <c:v>Waltham Forest </c:v>
                </c:pt>
                <c:pt idx="30">
                  <c:v>Wandsworth </c:v>
                </c:pt>
                <c:pt idx="31">
                  <c:v>Westminster</c:v>
                </c:pt>
              </c:strCache>
            </c:strRef>
          </c:cat>
          <c:val>
            <c:numRef>
              <c:f>Sheet2!$E$3:$E$35</c:f>
              <c:numCache>
                <c:formatCode>General</c:formatCode>
                <c:ptCount val="33"/>
                <c:pt idx="0">
                  <c:v>47</c:v>
                </c:pt>
                <c:pt idx="1">
                  <c:v>40</c:v>
                </c:pt>
                <c:pt idx="2">
                  <c:v>48</c:v>
                </c:pt>
                <c:pt idx="3">
                  <c:v>38</c:v>
                </c:pt>
                <c:pt idx="4">
                  <c:v>49</c:v>
                </c:pt>
                <c:pt idx="5">
                  <c:v>44</c:v>
                </c:pt>
                <c:pt idx="6">
                  <c:v>40</c:v>
                </c:pt>
                <c:pt idx="7">
                  <c:v>45</c:v>
                </c:pt>
                <c:pt idx="8">
                  <c:v>41</c:v>
                </c:pt>
                <c:pt idx="9">
                  <c:v>44</c:v>
                </c:pt>
                <c:pt idx="10">
                  <c:v>52</c:v>
                </c:pt>
                <c:pt idx="11">
                  <c:v>47</c:v>
                </c:pt>
                <c:pt idx="12">
                  <c:v>41</c:v>
                </c:pt>
                <c:pt idx="13">
                  <c:v>44</c:v>
                </c:pt>
                <c:pt idx="14">
                  <c:v>39</c:v>
                </c:pt>
                <c:pt idx="15">
                  <c:v>38</c:v>
                </c:pt>
                <c:pt idx="16">
                  <c:v>41</c:v>
                </c:pt>
                <c:pt idx="17">
                  <c:v>53</c:v>
                </c:pt>
                <c:pt idx="18">
                  <c:v>47</c:v>
                </c:pt>
                <c:pt idx="19">
                  <c:v>36</c:v>
                </c:pt>
                <c:pt idx="20">
                  <c:v>50</c:v>
                </c:pt>
                <c:pt idx="21">
                  <c:v>42</c:v>
                </c:pt>
                <c:pt idx="22">
                  <c:v>38</c:v>
                </c:pt>
                <c:pt idx="23">
                  <c:v>47</c:v>
                </c:pt>
                <c:pt idx="24">
                  <c:v>41</c:v>
                </c:pt>
                <c:pt idx="25">
                  <c:v>39</c:v>
                </c:pt>
                <c:pt idx="26">
                  <c:v>53</c:v>
                </c:pt>
                <c:pt idx="27">
                  <c:v>40</c:v>
                </c:pt>
                <c:pt idx="28">
                  <c:v>53</c:v>
                </c:pt>
                <c:pt idx="29">
                  <c:v>40</c:v>
                </c:pt>
                <c:pt idx="30">
                  <c:v>42</c:v>
                </c:pt>
                <c:pt idx="31">
                  <c:v>46</c:v>
                </c:pt>
              </c:numCache>
            </c:numRef>
          </c:val>
          <c:extLst>
            <c:ext xmlns:c16="http://schemas.microsoft.com/office/drawing/2014/chart" uri="{C3380CC4-5D6E-409C-BE32-E72D297353CC}">
              <c16:uniqueId val="{00000000-DF93-4947-B21F-31C33454A159}"/>
            </c:ext>
          </c:extLst>
        </c:ser>
        <c:ser>
          <c:idx val="2"/>
          <c:order val="2"/>
          <c:tx>
            <c:strRef>
              <c:f>Sheet2!$G$1</c:f>
              <c:strCache>
                <c:ptCount val="1"/>
                <c:pt idx="0">
                  <c:v>Did Fund 2020</c:v>
                </c:pt>
              </c:strCache>
            </c:strRef>
          </c:tx>
          <c:spPr>
            <a:solidFill>
              <a:schemeClr val="accent3"/>
            </a:solidFill>
            <a:ln>
              <a:noFill/>
            </a:ln>
            <a:effectLst/>
          </c:spPr>
          <c:invertIfNegative val="0"/>
          <c:cat>
            <c:strRef>
              <c:f>Sheet2!$D$3:$D$35</c:f>
              <c:strCache>
                <c:ptCount val="32"/>
                <c:pt idx="0">
                  <c:v>Barnet</c:v>
                </c:pt>
                <c:pt idx="1">
                  <c:v>Bexley</c:v>
                </c:pt>
                <c:pt idx="2">
                  <c:v>Brent</c:v>
                </c:pt>
                <c:pt idx="3">
                  <c:v>Bromley</c:v>
                </c:pt>
                <c:pt idx="4">
                  <c:v>Camden</c:v>
                </c:pt>
                <c:pt idx="5">
                  <c:v>City of London</c:v>
                </c:pt>
                <c:pt idx="6">
                  <c:v>Croydon</c:v>
                </c:pt>
                <c:pt idx="7">
                  <c:v>Ealing</c:v>
                </c:pt>
                <c:pt idx="8">
                  <c:v>Enfield</c:v>
                </c:pt>
                <c:pt idx="9">
                  <c:v>Greenwich</c:v>
                </c:pt>
                <c:pt idx="10">
                  <c:v>Hackney</c:v>
                </c:pt>
                <c:pt idx="11">
                  <c:v>Hammersmith and Fulham</c:v>
                </c:pt>
                <c:pt idx="12">
                  <c:v>Haringey</c:v>
                </c:pt>
                <c:pt idx="13">
                  <c:v>Harrow</c:v>
                </c:pt>
                <c:pt idx="14">
                  <c:v>Havering</c:v>
                </c:pt>
                <c:pt idx="15">
                  <c:v>Hillingdon</c:v>
                </c:pt>
                <c:pt idx="16">
                  <c:v>Hounslow</c:v>
                </c:pt>
                <c:pt idx="17">
                  <c:v>Islington</c:v>
                </c:pt>
                <c:pt idx="18">
                  <c:v>Kensington and Chelsea</c:v>
                </c:pt>
                <c:pt idx="19">
                  <c:v>Kingston upon Thames</c:v>
                </c:pt>
                <c:pt idx="20">
                  <c:v>Lambeth</c:v>
                </c:pt>
                <c:pt idx="21">
                  <c:v>Lewisham</c:v>
                </c:pt>
                <c:pt idx="22">
                  <c:v>Merton</c:v>
                </c:pt>
                <c:pt idx="23">
                  <c:v>Newham</c:v>
                </c:pt>
                <c:pt idx="24">
                  <c:v>Redbridge</c:v>
                </c:pt>
                <c:pt idx="25">
                  <c:v>Richmond upon Thames</c:v>
                </c:pt>
                <c:pt idx="26">
                  <c:v>Southwark</c:v>
                </c:pt>
                <c:pt idx="27">
                  <c:v>Sutton</c:v>
                </c:pt>
                <c:pt idx="28">
                  <c:v>Tower Hamlets</c:v>
                </c:pt>
                <c:pt idx="29">
                  <c:v>Waltham Forest </c:v>
                </c:pt>
                <c:pt idx="30">
                  <c:v>Wandsworth </c:v>
                </c:pt>
                <c:pt idx="31">
                  <c:v>Westminster</c:v>
                </c:pt>
              </c:strCache>
            </c:strRef>
          </c:cat>
          <c:val>
            <c:numRef>
              <c:f>Sheet2!$G$3:$G$35</c:f>
              <c:numCache>
                <c:formatCode>General</c:formatCode>
                <c:ptCount val="33"/>
                <c:pt idx="0">
                  <c:v>47</c:v>
                </c:pt>
                <c:pt idx="1">
                  <c:v>45</c:v>
                </c:pt>
                <c:pt idx="2">
                  <c:v>50</c:v>
                </c:pt>
                <c:pt idx="3">
                  <c:v>46</c:v>
                </c:pt>
                <c:pt idx="4">
                  <c:v>52</c:v>
                </c:pt>
                <c:pt idx="5">
                  <c:v>49</c:v>
                </c:pt>
                <c:pt idx="6">
                  <c:v>48</c:v>
                </c:pt>
                <c:pt idx="7">
                  <c:v>49</c:v>
                </c:pt>
                <c:pt idx="8">
                  <c:v>45</c:v>
                </c:pt>
                <c:pt idx="9">
                  <c:v>47</c:v>
                </c:pt>
                <c:pt idx="10">
                  <c:v>48</c:v>
                </c:pt>
                <c:pt idx="11">
                  <c:v>52</c:v>
                </c:pt>
                <c:pt idx="12">
                  <c:v>45</c:v>
                </c:pt>
                <c:pt idx="13">
                  <c:v>46</c:v>
                </c:pt>
                <c:pt idx="14">
                  <c:v>44</c:v>
                </c:pt>
                <c:pt idx="15">
                  <c:v>46</c:v>
                </c:pt>
                <c:pt idx="16">
                  <c:v>48</c:v>
                </c:pt>
                <c:pt idx="17">
                  <c:v>51</c:v>
                </c:pt>
                <c:pt idx="18">
                  <c:v>51</c:v>
                </c:pt>
                <c:pt idx="19">
                  <c:v>45</c:v>
                </c:pt>
                <c:pt idx="20">
                  <c:v>52</c:v>
                </c:pt>
                <c:pt idx="21">
                  <c:v>49</c:v>
                </c:pt>
                <c:pt idx="22">
                  <c:v>46</c:v>
                </c:pt>
                <c:pt idx="23">
                  <c:v>48</c:v>
                </c:pt>
                <c:pt idx="24">
                  <c:v>45</c:v>
                </c:pt>
                <c:pt idx="25">
                  <c:v>48</c:v>
                </c:pt>
                <c:pt idx="26">
                  <c:v>53</c:v>
                </c:pt>
                <c:pt idx="27">
                  <c:v>46</c:v>
                </c:pt>
                <c:pt idx="28">
                  <c:v>51</c:v>
                </c:pt>
                <c:pt idx="29">
                  <c:v>47</c:v>
                </c:pt>
                <c:pt idx="30">
                  <c:v>49</c:v>
                </c:pt>
                <c:pt idx="31">
                  <c:v>51</c:v>
                </c:pt>
              </c:numCache>
            </c:numRef>
          </c:val>
          <c:extLst>
            <c:ext xmlns:c16="http://schemas.microsoft.com/office/drawing/2014/chart" uri="{C3380CC4-5D6E-409C-BE32-E72D297353CC}">
              <c16:uniqueId val="{00000001-DF93-4947-B21F-31C33454A159}"/>
            </c:ext>
          </c:extLst>
        </c:ser>
        <c:dLbls>
          <c:showLegendKey val="0"/>
          <c:showVal val="0"/>
          <c:showCatName val="0"/>
          <c:showSerName val="0"/>
          <c:showPercent val="0"/>
          <c:showBubbleSize val="0"/>
        </c:dLbls>
        <c:gapWidth val="219"/>
        <c:axId val="954846576"/>
        <c:axId val="954870288"/>
      </c:barChart>
      <c:lineChart>
        <c:grouping val="standard"/>
        <c:varyColors val="0"/>
        <c:ser>
          <c:idx val="1"/>
          <c:order val="1"/>
          <c:tx>
            <c:strRef>
              <c:f>Sheet2!$F$1</c:f>
              <c:strCache>
                <c:ptCount val="1"/>
                <c:pt idx="0">
                  <c:v>Can fund 2021</c:v>
                </c:pt>
              </c:strCache>
            </c:strRef>
          </c:tx>
          <c:spPr>
            <a:ln w="28575" cap="rnd">
              <a:solidFill>
                <a:schemeClr val="accent2"/>
              </a:solidFill>
              <a:round/>
            </a:ln>
            <a:effectLst/>
          </c:spPr>
          <c:marker>
            <c:symbol val="none"/>
          </c:marker>
          <c:cat>
            <c:strRef>
              <c:f>Sheet2!$D$3:$D$35</c:f>
              <c:strCache>
                <c:ptCount val="32"/>
                <c:pt idx="0">
                  <c:v>Barnet</c:v>
                </c:pt>
                <c:pt idx="1">
                  <c:v>Bexley</c:v>
                </c:pt>
                <c:pt idx="2">
                  <c:v>Brent</c:v>
                </c:pt>
                <c:pt idx="3">
                  <c:v>Bromley</c:v>
                </c:pt>
                <c:pt idx="4">
                  <c:v>Camden</c:v>
                </c:pt>
                <c:pt idx="5">
                  <c:v>City of London</c:v>
                </c:pt>
                <c:pt idx="6">
                  <c:v>Croydon</c:v>
                </c:pt>
                <c:pt idx="7">
                  <c:v>Ealing</c:v>
                </c:pt>
                <c:pt idx="8">
                  <c:v>Enfield</c:v>
                </c:pt>
                <c:pt idx="9">
                  <c:v>Greenwich</c:v>
                </c:pt>
                <c:pt idx="10">
                  <c:v>Hackney</c:v>
                </c:pt>
                <c:pt idx="11">
                  <c:v>Hammersmith and Fulham</c:v>
                </c:pt>
                <c:pt idx="12">
                  <c:v>Haringey</c:v>
                </c:pt>
                <c:pt idx="13">
                  <c:v>Harrow</c:v>
                </c:pt>
                <c:pt idx="14">
                  <c:v>Havering</c:v>
                </c:pt>
                <c:pt idx="15">
                  <c:v>Hillingdon</c:v>
                </c:pt>
                <c:pt idx="16">
                  <c:v>Hounslow</c:v>
                </c:pt>
                <c:pt idx="17">
                  <c:v>Islington</c:v>
                </c:pt>
                <c:pt idx="18">
                  <c:v>Kensington and Chelsea</c:v>
                </c:pt>
                <c:pt idx="19">
                  <c:v>Kingston upon Thames</c:v>
                </c:pt>
                <c:pt idx="20">
                  <c:v>Lambeth</c:v>
                </c:pt>
                <c:pt idx="21">
                  <c:v>Lewisham</c:v>
                </c:pt>
                <c:pt idx="22">
                  <c:v>Merton</c:v>
                </c:pt>
                <c:pt idx="23">
                  <c:v>Newham</c:v>
                </c:pt>
                <c:pt idx="24">
                  <c:v>Redbridge</c:v>
                </c:pt>
                <c:pt idx="25">
                  <c:v>Richmond upon Thames</c:v>
                </c:pt>
                <c:pt idx="26">
                  <c:v>Southwark</c:v>
                </c:pt>
                <c:pt idx="27">
                  <c:v>Sutton</c:v>
                </c:pt>
                <c:pt idx="28">
                  <c:v>Tower Hamlets</c:v>
                </c:pt>
                <c:pt idx="29">
                  <c:v>Waltham Forest </c:v>
                </c:pt>
                <c:pt idx="30">
                  <c:v>Wandsworth </c:v>
                </c:pt>
                <c:pt idx="31">
                  <c:v>Westminster</c:v>
                </c:pt>
              </c:strCache>
            </c:strRef>
          </c:cat>
          <c:val>
            <c:numRef>
              <c:f>Sheet2!$F$3:$F$35</c:f>
              <c:numCache>
                <c:formatCode>0</c:formatCode>
                <c:ptCount val="33"/>
                <c:pt idx="0">
                  <c:v>58</c:v>
                </c:pt>
                <c:pt idx="1">
                  <c:v>57</c:v>
                </c:pt>
                <c:pt idx="2">
                  <c:v>59</c:v>
                </c:pt>
                <c:pt idx="3">
                  <c:v>56</c:v>
                </c:pt>
                <c:pt idx="4">
                  <c:v>60</c:v>
                </c:pt>
                <c:pt idx="5">
                  <c:v>60</c:v>
                </c:pt>
                <c:pt idx="6">
                  <c:v>56</c:v>
                </c:pt>
                <c:pt idx="7">
                  <c:v>61</c:v>
                </c:pt>
                <c:pt idx="8">
                  <c:v>56</c:v>
                </c:pt>
                <c:pt idx="9">
                  <c:v>57</c:v>
                </c:pt>
                <c:pt idx="10">
                  <c:v>63</c:v>
                </c:pt>
                <c:pt idx="11">
                  <c:v>62</c:v>
                </c:pt>
                <c:pt idx="12">
                  <c:v>56</c:v>
                </c:pt>
                <c:pt idx="13">
                  <c:v>59</c:v>
                </c:pt>
                <c:pt idx="14">
                  <c:v>57</c:v>
                </c:pt>
                <c:pt idx="15">
                  <c:v>58</c:v>
                </c:pt>
                <c:pt idx="16">
                  <c:v>59</c:v>
                </c:pt>
                <c:pt idx="17">
                  <c:v>60</c:v>
                </c:pt>
                <c:pt idx="18">
                  <c:v>62</c:v>
                </c:pt>
                <c:pt idx="19">
                  <c:v>56</c:v>
                </c:pt>
                <c:pt idx="20">
                  <c:v>59</c:v>
                </c:pt>
                <c:pt idx="21">
                  <c:v>58</c:v>
                </c:pt>
                <c:pt idx="22">
                  <c:v>56</c:v>
                </c:pt>
                <c:pt idx="23">
                  <c:v>60</c:v>
                </c:pt>
                <c:pt idx="24">
                  <c:v>57</c:v>
                </c:pt>
                <c:pt idx="25">
                  <c:v>58</c:v>
                </c:pt>
                <c:pt idx="26">
                  <c:v>62</c:v>
                </c:pt>
                <c:pt idx="27">
                  <c:v>57</c:v>
                </c:pt>
                <c:pt idx="28">
                  <c:v>60</c:v>
                </c:pt>
                <c:pt idx="29">
                  <c:v>57</c:v>
                </c:pt>
                <c:pt idx="30">
                  <c:v>57</c:v>
                </c:pt>
                <c:pt idx="31">
                  <c:v>61</c:v>
                </c:pt>
              </c:numCache>
            </c:numRef>
          </c:val>
          <c:smooth val="0"/>
          <c:extLst>
            <c:ext xmlns:c16="http://schemas.microsoft.com/office/drawing/2014/chart" uri="{C3380CC4-5D6E-409C-BE32-E72D297353CC}">
              <c16:uniqueId val="{00000002-DF93-4947-B21F-31C33454A159}"/>
            </c:ext>
          </c:extLst>
        </c:ser>
        <c:dLbls>
          <c:showLegendKey val="0"/>
          <c:showVal val="0"/>
          <c:showCatName val="0"/>
          <c:showSerName val="0"/>
          <c:showPercent val="0"/>
          <c:showBubbleSize val="0"/>
        </c:dLbls>
        <c:marker val="1"/>
        <c:smooth val="0"/>
        <c:axId val="954846576"/>
        <c:axId val="954870288"/>
        <c:extLst>
          <c:ext xmlns:c15="http://schemas.microsoft.com/office/drawing/2012/chart" uri="{02D57815-91ED-43cb-92C2-25804820EDAC}">
            <c15:filteredLineSeries>
              <c15:ser>
                <c:idx val="3"/>
                <c:order val="3"/>
                <c:tx>
                  <c:strRef>
                    <c:extLst>
                      <c:ext uri="{02D57815-91ED-43cb-92C2-25804820EDAC}">
                        <c15:formulaRef>
                          <c15:sqref>Sheet2!$H$1</c15:sqref>
                        </c15:formulaRef>
                      </c:ext>
                    </c:extLst>
                    <c:strCache>
                      <c:ptCount val="1"/>
                      <c:pt idx="0">
                        <c:v>Can fund 2020</c:v>
                      </c:pt>
                    </c:strCache>
                  </c:strRef>
                </c:tx>
                <c:spPr>
                  <a:ln w="28575" cap="rnd">
                    <a:solidFill>
                      <a:schemeClr val="accent4"/>
                    </a:solidFill>
                    <a:round/>
                  </a:ln>
                  <a:effectLst/>
                </c:spPr>
                <c:marker>
                  <c:symbol val="none"/>
                </c:marker>
                <c:val>
                  <c:numRef>
                    <c:extLst>
                      <c:ext uri="{02D57815-91ED-43cb-92C2-25804820EDAC}">
                        <c15:formulaRef>
                          <c15:sqref>Sheet2!$H$2:$H$34</c15:sqref>
                        </c15:formulaRef>
                      </c:ext>
                    </c:extLst>
                    <c:numCache>
                      <c:formatCode>General</c:formatCode>
                      <c:ptCount val="33"/>
                      <c:pt idx="0">
                        <c:v>31</c:v>
                      </c:pt>
                      <c:pt idx="1">
                        <c:v>36</c:v>
                      </c:pt>
                      <c:pt idx="2">
                        <c:v>26</c:v>
                      </c:pt>
                      <c:pt idx="3">
                        <c:v>35</c:v>
                      </c:pt>
                      <c:pt idx="4">
                        <c:v>28</c:v>
                      </c:pt>
                      <c:pt idx="5">
                        <c:v>42</c:v>
                      </c:pt>
                      <c:pt idx="6">
                        <c:v>32</c:v>
                      </c:pt>
                      <c:pt idx="7">
                        <c:v>33</c:v>
                      </c:pt>
                      <c:pt idx="8">
                        <c:v>29</c:v>
                      </c:pt>
                      <c:pt idx="9">
                        <c:v>26</c:v>
                      </c:pt>
                      <c:pt idx="10">
                        <c:v>27</c:v>
                      </c:pt>
                      <c:pt idx="11">
                        <c:v>41</c:v>
                      </c:pt>
                      <c:pt idx="12">
                        <c:v>38</c:v>
                      </c:pt>
                      <c:pt idx="13">
                        <c:v>34</c:v>
                      </c:pt>
                      <c:pt idx="14">
                        <c:v>29</c:v>
                      </c:pt>
                      <c:pt idx="15">
                        <c:v>22</c:v>
                      </c:pt>
                      <c:pt idx="16">
                        <c:v>22</c:v>
                      </c:pt>
                      <c:pt idx="17">
                        <c:v>25</c:v>
                      </c:pt>
                      <c:pt idx="18">
                        <c:v>42</c:v>
                      </c:pt>
                      <c:pt idx="19">
                        <c:v>36</c:v>
                      </c:pt>
                      <c:pt idx="20">
                        <c:v>28</c:v>
                      </c:pt>
                      <c:pt idx="21">
                        <c:v>45</c:v>
                      </c:pt>
                      <c:pt idx="22">
                        <c:v>32</c:v>
                      </c:pt>
                      <c:pt idx="23">
                        <c:v>25</c:v>
                      </c:pt>
                      <c:pt idx="24">
                        <c:v>36</c:v>
                      </c:pt>
                      <c:pt idx="25">
                        <c:v>24</c:v>
                      </c:pt>
                      <c:pt idx="26">
                        <c:v>27</c:v>
                      </c:pt>
                      <c:pt idx="27">
                        <c:v>49</c:v>
                      </c:pt>
                      <c:pt idx="28">
                        <c:v>25</c:v>
                      </c:pt>
                      <c:pt idx="29">
                        <c:v>42</c:v>
                      </c:pt>
                      <c:pt idx="30">
                        <c:v>27</c:v>
                      </c:pt>
                      <c:pt idx="31">
                        <c:v>36</c:v>
                      </c:pt>
                      <c:pt idx="32">
                        <c:v>43</c:v>
                      </c:pt>
                    </c:numCache>
                  </c:numRef>
                </c:val>
                <c:smooth val="0"/>
                <c:extLst>
                  <c:ext xmlns:c16="http://schemas.microsoft.com/office/drawing/2014/chart" uri="{C3380CC4-5D6E-409C-BE32-E72D297353CC}">
                    <c16:uniqueId val="{00000003-DF93-4947-B21F-31C33454A159}"/>
                  </c:ext>
                </c:extLst>
              </c15:ser>
            </c15:filteredLineSeries>
          </c:ext>
        </c:extLst>
      </c:lineChart>
      <c:catAx>
        <c:axId val="954846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4870288"/>
        <c:crosses val="autoZero"/>
        <c:auto val="1"/>
        <c:lblAlgn val="ctr"/>
        <c:lblOffset val="100"/>
        <c:noMultiLvlLbl val="0"/>
      </c:catAx>
      <c:valAx>
        <c:axId val="9548702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548465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Sheet3!$C$108</c:f>
              <c:strCache>
                <c:ptCount val="1"/>
                <c:pt idx="0">
                  <c:v>%</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Sheet3!$A$109:$A$123</c:f>
              <c:strCache>
                <c:ptCount val="15"/>
                <c:pt idx="0">
                  <c:v>Housing provision</c:v>
                </c:pt>
                <c:pt idx="1">
                  <c:v>Other</c:v>
                </c:pt>
                <c:pt idx="2">
                  <c:v>General Charitable Purposes</c:v>
                </c:pt>
                <c:pt idx="3">
                  <c:v>Sport and recreation</c:v>
                </c:pt>
                <c:pt idx="4">
                  <c:v>Research</c:v>
                </c:pt>
                <c:pt idx="5">
                  <c:v>Community resilience, integration and cohesion</c:v>
                </c:pt>
                <c:pt idx="6">
                  <c:v>Volunteering and social action</c:v>
                </c:pt>
                <c:pt idx="7">
                  <c:v>Equity and justice</c:v>
                </c:pt>
                <c:pt idx="8">
                  <c:v>Education and Training</c:v>
                </c:pt>
                <c:pt idx="9">
                  <c:v>Environment</c:v>
                </c:pt>
                <c:pt idx="10">
                  <c:v>Arts, culture and heritage </c:v>
                </c:pt>
                <c:pt idx="11">
                  <c:v>Crime and justice</c:v>
                </c:pt>
                <c:pt idx="12">
                  <c:v>Crisis and poverty</c:v>
                </c:pt>
                <c:pt idx="13">
                  <c:v>Health and social care</c:v>
                </c:pt>
                <c:pt idx="14">
                  <c:v>People and communities</c:v>
                </c:pt>
              </c:strCache>
            </c:strRef>
          </c:cat>
          <c:val>
            <c:numRef>
              <c:f>Sheet3!$C$109:$C$123</c:f>
              <c:numCache>
                <c:formatCode>0%</c:formatCode>
                <c:ptCount val="15"/>
                <c:pt idx="0">
                  <c:v>1.2459016393442624E-2</c:v>
                </c:pt>
                <c:pt idx="1">
                  <c:v>1.3770491803278689E-2</c:v>
                </c:pt>
                <c:pt idx="2">
                  <c:v>1.4426229508196721E-2</c:v>
                </c:pt>
                <c:pt idx="3">
                  <c:v>1.9016393442622952E-2</c:v>
                </c:pt>
                <c:pt idx="4">
                  <c:v>2.0983606557377049E-2</c:v>
                </c:pt>
                <c:pt idx="5">
                  <c:v>2.5573770491803278E-2</c:v>
                </c:pt>
                <c:pt idx="6">
                  <c:v>2.6229508196721311E-2</c:v>
                </c:pt>
                <c:pt idx="7">
                  <c:v>2.7540983606557379E-2</c:v>
                </c:pt>
                <c:pt idx="8">
                  <c:v>2.8196721311475409E-2</c:v>
                </c:pt>
                <c:pt idx="9">
                  <c:v>4.0655737704918031E-2</c:v>
                </c:pt>
                <c:pt idx="10">
                  <c:v>4.1967213114754098E-2</c:v>
                </c:pt>
                <c:pt idx="11">
                  <c:v>9.8360655737704916E-2</c:v>
                </c:pt>
                <c:pt idx="12">
                  <c:v>0.14885245901639343</c:v>
                </c:pt>
                <c:pt idx="13">
                  <c:v>0.2137704918032787</c:v>
                </c:pt>
                <c:pt idx="14">
                  <c:v>0.26819672131147543</c:v>
                </c:pt>
              </c:numCache>
            </c:numRef>
          </c:val>
          <c:extLst>
            <c:ext xmlns:c16="http://schemas.microsoft.com/office/drawing/2014/chart" uri="{C3380CC4-5D6E-409C-BE32-E72D297353CC}">
              <c16:uniqueId val="{00000000-A47C-4E3D-8FB5-3E2FA6580114}"/>
            </c:ext>
          </c:extLst>
        </c:ser>
        <c:dLbls>
          <c:dLblPos val="outEnd"/>
          <c:showLegendKey val="0"/>
          <c:showVal val="1"/>
          <c:showCatName val="0"/>
          <c:showSerName val="0"/>
          <c:showPercent val="0"/>
          <c:showBubbleSize val="0"/>
        </c:dLbls>
        <c:gapWidth val="219"/>
        <c:overlap val="-27"/>
        <c:axId val="467396208"/>
        <c:axId val="467390384"/>
        <c:extLst>
          <c:ext xmlns:c15="http://schemas.microsoft.com/office/drawing/2012/chart" uri="{02D57815-91ED-43cb-92C2-25804820EDAC}">
            <c15:filteredBarSeries>
              <c15:ser>
                <c:idx val="0"/>
                <c:order val="0"/>
                <c:tx>
                  <c:strRef>
                    <c:extLst>
                      <c:ext uri="{02D57815-91ED-43cb-92C2-25804820EDAC}">
                        <c15:formulaRef>
                          <c15:sqref>Sheet3!$B$108</c15:sqref>
                        </c15:formulaRef>
                      </c:ext>
                    </c:extLst>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Sheet3!$A$109:$A$123</c15:sqref>
                        </c15:formulaRef>
                      </c:ext>
                    </c:extLst>
                    <c:strCache>
                      <c:ptCount val="15"/>
                      <c:pt idx="0">
                        <c:v>Housing provision</c:v>
                      </c:pt>
                      <c:pt idx="1">
                        <c:v>Other</c:v>
                      </c:pt>
                      <c:pt idx="2">
                        <c:v>General Charitable Purposes</c:v>
                      </c:pt>
                      <c:pt idx="3">
                        <c:v>Sport and recreation</c:v>
                      </c:pt>
                      <c:pt idx="4">
                        <c:v>Research</c:v>
                      </c:pt>
                      <c:pt idx="5">
                        <c:v>Community resilience, integration and cohesion</c:v>
                      </c:pt>
                      <c:pt idx="6">
                        <c:v>Volunteering and social action</c:v>
                      </c:pt>
                      <c:pt idx="7">
                        <c:v>Equity and justice</c:v>
                      </c:pt>
                      <c:pt idx="8">
                        <c:v>Education and Training</c:v>
                      </c:pt>
                      <c:pt idx="9">
                        <c:v>Environment</c:v>
                      </c:pt>
                      <c:pt idx="10">
                        <c:v>Arts, culture and heritage </c:v>
                      </c:pt>
                      <c:pt idx="11">
                        <c:v>Crime and justice</c:v>
                      </c:pt>
                      <c:pt idx="12">
                        <c:v>Crisis and poverty</c:v>
                      </c:pt>
                      <c:pt idx="13">
                        <c:v>Health and social care</c:v>
                      </c:pt>
                      <c:pt idx="14">
                        <c:v>People and communities</c:v>
                      </c:pt>
                    </c:strCache>
                  </c:strRef>
                </c:cat>
                <c:val>
                  <c:numRef>
                    <c:extLst>
                      <c:ext uri="{02D57815-91ED-43cb-92C2-25804820EDAC}">
                        <c15:formulaRef>
                          <c15:sqref>Sheet3!$B$109:$B$123</c15:sqref>
                        </c15:formulaRef>
                      </c:ext>
                    </c:extLst>
                    <c:numCache>
                      <c:formatCode>General</c:formatCode>
                      <c:ptCount val="15"/>
                      <c:pt idx="0">
                        <c:v>19</c:v>
                      </c:pt>
                      <c:pt idx="1">
                        <c:v>21</c:v>
                      </c:pt>
                      <c:pt idx="2">
                        <c:v>22</c:v>
                      </c:pt>
                      <c:pt idx="3">
                        <c:v>29</c:v>
                      </c:pt>
                      <c:pt idx="4">
                        <c:v>32</c:v>
                      </c:pt>
                      <c:pt idx="5">
                        <c:v>39</c:v>
                      </c:pt>
                      <c:pt idx="6">
                        <c:v>40</c:v>
                      </c:pt>
                      <c:pt idx="7">
                        <c:v>42</c:v>
                      </c:pt>
                      <c:pt idx="8">
                        <c:v>43</c:v>
                      </c:pt>
                      <c:pt idx="9">
                        <c:v>62</c:v>
                      </c:pt>
                      <c:pt idx="10">
                        <c:v>64</c:v>
                      </c:pt>
                      <c:pt idx="11">
                        <c:v>150</c:v>
                      </c:pt>
                      <c:pt idx="12">
                        <c:v>227</c:v>
                      </c:pt>
                      <c:pt idx="13">
                        <c:v>326</c:v>
                      </c:pt>
                      <c:pt idx="14">
                        <c:v>409</c:v>
                      </c:pt>
                    </c:numCache>
                  </c:numRef>
                </c:val>
                <c:extLst>
                  <c:ext xmlns:c16="http://schemas.microsoft.com/office/drawing/2014/chart" uri="{C3380CC4-5D6E-409C-BE32-E72D297353CC}">
                    <c16:uniqueId val="{00000001-A47C-4E3D-8FB5-3E2FA6580114}"/>
                  </c:ext>
                </c:extLst>
              </c15:ser>
            </c15:filteredBarSeries>
          </c:ext>
        </c:extLst>
      </c:barChart>
      <c:catAx>
        <c:axId val="4673962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67390384"/>
        <c:crosses val="autoZero"/>
        <c:auto val="1"/>
        <c:lblAlgn val="ctr"/>
        <c:lblOffset val="100"/>
        <c:noMultiLvlLbl val="0"/>
      </c:catAx>
      <c:valAx>
        <c:axId val="467390384"/>
        <c:scaling>
          <c:orientation val="minMax"/>
        </c:scaling>
        <c:delete val="1"/>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en-GB" sz="1200" dirty="0"/>
                  <a:t>% of respondents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crossAx val="4673962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100"/>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61132652980311E-2"/>
          <c:y val="3.5608308605341248E-2"/>
          <c:w val="0.95568982880161124"/>
          <c:h val="0.69084698240613096"/>
        </c:manualLayout>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Sheet3!$E$55:$E$63</c:f>
              <c:strCache>
                <c:ptCount val="9"/>
                <c:pt idx="0">
                  <c:v>Faith groups</c:v>
                </c:pt>
                <c:pt idx="1">
                  <c:v>Men</c:v>
                </c:pt>
                <c:pt idx="2">
                  <c:v>LGBTQ+</c:v>
                </c:pt>
                <c:pt idx="3">
                  <c:v>Women</c:v>
                </c:pt>
                <c:pt idx="4">
                  <c:v>Race and ethnicity</c:v>
                </c:pt>
                <c:pt idx="5">
                  <c:v>Older people</c:v>
                </c:pt>
                <c:pt idx="6">
                  <c:v>Refugees and asylum seekers (including NRPF)</c:v>
                </c:pt>
                <c:pt idx="7">
                  <c:v>Disability</c:v>
                </c:pt>
                <c:pt idx="8">
                  <c:v>Children and young people</c:v>
                </c:pt>
              </c:strCache>
            </c:strRef>
          </c:cat>
          <c:val>
            <c:numRef>
              <c:f>Sheet3!$F$55:$F$63</c:f>
              <c:numCache>
                <c:formatCode>General</c:formatCode>
                <c:ptCount val="9"/>
                <c:pt idx="0">
                  <c:v>28</c:v>
                </c:pt>
                <c:pt idx="1">
                  <c:v>35</c:v>
                </c:pt>
                <c:pt idx="2">
                  <c:v>40</c:v>
                </c:pt>
                <c:pt idx="3">
                  <c:v>45</c:v>
                </c:pt>
                <c:pt idx="4">
                  <c:v>46</c:v>
                </c:pt>
                <c:pt idx="5">
                  <c:v>48</c:v>
                </c:pt>
                <c:pt idx="6">
                  <c:v>48</c:v>
                </c:pt>
                <c:pt idx="7">
                  <c:v>51</c:v>
                </c:pt>
                <c:pt idx="8">
                  <c:v>68</c:v>
                </c:pt>
              </c:numCache>
            </c:numRef>
          </c:val>
          <c:extLst>
            <c:ext xmlns:c16="http://schemas.microsoft.com/office/drawing/2014/chart" uri="{C3380CC4-5D6E-409C-BE32-E72D297353CC}">
              <c16:uniqueId val="{00000000-63D7-4C15-8A96-BE07C92DAA6D}"/>
            </c:ext>
          </c:extLst>
        </c:ser>
        <c:dLbls>
          <c:dLblPos val="outEnd"/>
          <c:showLegendKey val="0"/>
          <c:showVal val="1"/>
          <c:showCatName val="0"/>
          <c:showSerName val="0"/>
          <c:showPercent val="0"/>
          <c:showBubbleSize val="0"/>
        </c:dLbls>
        <c:gapWidth val="219"/>
        <c:overlap val="-27"/>
        <c:axId val="307979424"/>
        <c:axId val="307978176"/>
        <c:extLst>
          <c:ext xmlns:c15="http://schemas.microsoft.com/office/drawing/2012/chart" uri="{02D57815-91ED-43cb-92C2-25804820EDAC}">
            <c15:filteredBarSeries>
              <c15: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Sheet3!$E$55:$E$63</c15:sqref>
                        </c15:formulaRef>
                      </c:ext>
                    </c:extLst>
                    <c:strCache>
                      <c:ptCount val="9"/>
                      <c:pt idx="0">
                        <c:v>Faith groups</c:v>
                      </c:pt>
                      <c:pt idx="1">
                        <c:v>Men</c:v>
                      </c:pt>
                      <c:pt idx="2">
                        <c:v>LGBTQ+</c:v>
                      </c:pt>
                      <c:pt idx="3">
                        <c:v>Women</c:v>
                      </c:pt>
                      <c:pt idx="4">
                        <c:v>Race and ethnicity</c:v>
                      </c:pt>
                      <c:pt idx="5">
                        <c:v>Older people</c:v>
                      </c:pt>
                      <c:pt idx="6">
                        <c:v>Refugees and asylum seekers (including NRPF)</c:v>
                      </c:pt>
                      <c:pt idx="7">
                        <c:v>Disability</c:v>
                      </c:pt>
                      <c:pt idx="8">
                        <c:v>Children and young people</c:v>
                      </c:pt>
                    </c:strCache>
                  </c:strRef>
                </c:cat>
                <c:val>
                  <c:numRef>
                    <c:extLst>
                      <c:ext uri="{02D57815-91ED-43cb-92C2-25804820EDAC}">
                        <c15:formulaRef>
                          <c15:sqref>Sheet3!$G$55:$G$63</c15:sqref>
                        </c15:formulaRef>
                      </c:ext>
                    </c:extLst>
                    <c:numCache>
                      <c:formatCode>0%</c:formatCode>
                      <c:ptCount val="9"/>
                      <c:pt idx="0">
                        <c:v>6.8459657701711488E-2</c:v>
                      </c:pt>
                      <c:pt idx="1">
                        <c:v>8.557457212713937E-2</c:v>
                      </c:pt>
                      <c:pt idx="2">
                        <c:v>9.7799511002444994E-2</c:v>
                      </c:pt>
                      <c:pt idx="3">
                        <c:v>0.1100244498777506</c:v>
                      </c:pt>
                      <c:pt idx="4">
                        <c:v>0.11246943765281174</c:v>
                      </c:pt>
                      <c:pt idx="5">
                        <c:v>0.11735941320293398</c:v>
                      </c:pt>
                      <c:pt idx="6">
                        <c:v>0.11735941320293398</c:v>
                      </c:pt>
                      <c:pt idx="7">
                        <c:v>0.12469437652811736</c:v>
                      </c:pt>
                      <c:pt idx="8">
                        <c:v>0.16625916870415647</c:v>
                      </c:pt>
                    </c:numCache>
                  </c:numRef>
                </c:val>
                <c:extLst>
                  <c:ext xmlns:c16="http://schemas.microsoft.com/office/drawing/2014/chart" uri="{C3380CC4-5D6E-409C-BE32-E72D297353CC}">
                    <c16:uniqueId val="{00000001-63D7-4C15-8A96-BE07C92DAA6D}"/>
                  </c:ext>
                </c:extLst>
              </c15:ser>
            </c15:filteredBarSeries>
          </c:ext>
        </c:extLst>
      </c:barChart>
      <c:catAx>
        <c:axId val="307979424"/>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7978176"/>
        <c:crosses val="autoZero"/>
        <c:auto val="1"/>
        <c:lblAlgn val="ctr"/>
        <c:lblOffset val="100"/>
        <c:noMultiLvlLbl val="0"/>
      </c:catAx>
      <c:valAx>
        <c:axId val="307978176"/>
        <c:scaling>
          <c:orientation val="minMax"/>
        </c:scaling>
        <c:delete val="1"/>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No. of respondents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crossAx val="307979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GB" dirty="0"/>
              <a:t>Survey response</a:t>
            </a:r>
            <a:r>
              <a:rPr lang="en-GB" baseline="0" dirty="0"/>
              <a:t> – number of responses</a:t>
            </a:r>
          </a:p>
          <a:p>
            <a:pPr algn="l">
              <a:defRPr/>
            </a:pPr>
            <a:r>
              <a:rPr lang="en-GB" baseline="0" dirty="0"/>
              <a:t>By type of funder</a:t>
            </a:r>
            <a:endParaRPr lang="en-GB" dirty="0"/>
          </a:p>
        </c:rich>
      </c:tx>
      <c:layout>
        <c:manualLayout>
          <c:xMode val="edge"/>
          <c:yMode val="edge"/>
          <c:x val="2.025555874405403E-2"/>
          <c:y val="3.2011636928917668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Sheet3!$I$14</c:f>
              <c:strCache>
                <c:ptCount val="1"/>
                <c:pt idx="0">
                  <c:v>Didn't respond</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Sheet3!$H$15:$H$17</c:f>
              <c:strCache>
                <c:ptCount val="3"/>
                <c:pt idx="0">
                  <c:v>Trust/Foundation</c:v>
                </c:pt>
                <c:pt idx="1">
                  <c:v>Public body</c:v>
                </c:pt>
                <c:pt idx="2">
                  <c:v>Other</c:v>
                </c:pt>
              </c:strCache>
            </c:strRef>
          </c:cat>
          <c:val>
            <c:numRef>
              <c:f>Sheet3!$I$15:$I$17</c:f>
              <c:numCache>
                <c:formatCode>General</c:formatCode>
                <c:ptCount val="3"/>
                <c:pt idx="0">
                  <c:v>81</c:v>
                </c:pt>
                <c:pt idx="1">
                  <c:v>36</c:v>
                </c:pt>
                <c:pt idx="2">
                  <c:v>65</c:v>
                </c:pt>
              </c:numCache>
            </c:numRef>
          </c:val>
          <c:extLst>
            <c:ext xmlns:c16="http://schemas.microsoft.com/office/drawing/2014/chart" uri="{C3380CC4-5D6E-409C-BE32-E72D297353CC}">
              <c16:uniqueId val="{00000000-766F-4A41-B15D-1BA93C859E80}"/>
            </c:ext>
          </c:extLst>
        </c:ser>
        <c:ser>
          <c:idx val="1"/>
          <c:order val="1"/>
          <c:tx>
            <c:strRef>
              <c:f>Sheet3!$J$14</c:f>
              <c:strCache>
                <c:ptCount val="1"/>
                <c:pt idx="0">
                  <c:v>Responded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bg1"/>
                    </a:solidFill>
                    <a:latin typeface="+mn-lt"/>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Sheet3!$H$15:$H$17</c:f>
              <c:strCache>
                <c:ptCount val="3"/>
                <c:pt idx="0">
                  <c:v>Trust/Foundation</c:v>
                </c:pt>
                <c:pt idx="1">
                  <c:v>Public body</c:v>
                </c:pt>
                <c:pt idx="2">
                  <c:v>Other</c:v>
                </c:pt>
              </c:strCache>
            </c:strRef>
          </c:cat>
          <c:val>
            <c:numRef>
              <c:f>Sheet3!$J$15:$J$17</c:f>
              <c:numCache>
                <c:formatCode>General</c:formatCode>
                <c:ptCount val="3"/>
                <c:pt idx="0">
                  <c:v>57</c:v>
                </c:pt>
                <c:pt idx="1">
                  <c:v>16</c:v>
                </c:pt>
                <c:pt idx="2">
                  <c:v>25</c:v>
                </c:pt>
              </c:numCache>
            </c:numRef>
          </c:val>
          <c:extLst>
            <c:ext xmlns:c16="http://schemas.microsoft.com/office/drawing/2014/chart" uri="{C3380CC4-5D6E-409C-BE32-E72D297353CC}">
              <c16:uniqueId val="{00000001-766F-4A41-B15D-1BA93C859E80}"/>
            </c:ext>
          </c:extLst>
        </c:ser>
        <c:dLbls>
          <c:dLblPos val="inBase"/>
          <c:showLegendKey val="0"/>
          <c:showVal val="1"/>
          <c:showCatName val="0"/>
          <c:showSerName val="0"/>
          <c:showPercent val="0"/>
          <c:showBubbleSize val="0"/>
        </c:dLbls>
        <c:gapWidth val="150"/>
        <c:overlap val="100"/>
        <c:axId val="2125611952"/>
        <c:axId val="1271841360"/>
      </c:barChart>
      <c:catAx>
        <c:axId val="21256119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71841360"/>
        <c:crosses val="autoZero"/>
        <c:auto val="1"/>
        <c:lblAlgn val="ctr"/>
        <c:lblOffset val="100"/>
        <c:noMultiLvlLbl val="0"/>
      </c:catAx>
      <c:valAx>
        <c:axId val="1271841360"/>
        <c:scaling>
          <c:orientation val="minMax"/>
        </c:scaling>
        <c:delete val="1"/>
        <c:axPos val="l"/>
        <c:numFmt formatCode="General" sourceLinked="1"/>
        <c:majorTickMark val="none"/>
        <c:minorTickMark val="none"/>
        <c:tickLblPos val="nextTo"/>
        <c:crossAx val="2125611952"/>
        <c:crosses val="autoZero"/>
        <c:crossBetween val="between"/>
      </c:valAx>
      <c:spPr>
        <a:noFill/>
        <a:ln>
          <a:noFill/>
        </a:ln>
        <a:effectLst/>
      </c:spPr>
    </c:plotArea>
    <c:legend>
      <c:legendPos val="r"/>
      <c:layout>
        <c:manualLayout>
          <c:xMode val="edge"/>
          <c:yMode val="edge"/>
          <c:x val="0.78699654556887255"/>
          <c:y val="0.32919832503749968"/>
          <c:w val="0.19791704613669156"/>
          <c:h val="0.22519739745620915"/>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260" b="0" i="0" u="none" strike="noStrike" kern="1200" spc="0" baseline="0">
                <a:solidFill>
                  <a:schemeClr val="tx1">
                    <a:lumMod val="65000"/>
                    <a:lumOff val="35000"/>
                  </a:schemeClr>
                </a:solidFill>
                <a:latin typeface="+mn-lt"/>
                <a:ea typeface="+mn-ea"/>
                <a:cs typeface="+mn-cs"/>
              </a:defRPr>
            </a:pPr>
            <a:r>
              <a:rPr lang="en-GB" sz="1400" dirty="0"/>
              <a:t>Types</a:t>
            </a:r>
            <a:r>
              <a:rPr lang="en-GB" sz="1400" baseline="0" dirty="0"/>
              <a:t> of funding available</a:t>
            </a:r>
          </a:p>
          <a:p>
            <a:pPr algn="l">
              <a:defRPr/>
            </a:pPr>
            <a:r>
              <a:rPr lang="en-GB" sz="1400" baseline="0" dirty="0"/>
              <a:t>By type of funder </a:t>
            </a:r>
            <a:endParaRPr lang="en-GB" sz="1400" dirty="0"/>
          </a:p>
        </c:rich>
      </c:tx>
      <c:layout>
        <c:manualLayout>
          <c:xMode val="edge"/>
          <c:yMode val="edge"/>
          <c:x val="1.7241974166644906E-2"/>
          <c:y val="1.7158367225987407E-2"/>
        </c:manualLayout>
      </c:layout>
      <c:overlay val="0"/>
      <c:spPr>
        <a:noFill/>
        <a:ln>
          <a:noFill/>
        </a:ln>
        <a:effectLst/>
      </c:spPr>
      <c:txPr>
        <a:bodyPr rot="0" spcFirstLastPara="1" vertOverflow="ellipsis" vert="horz" wrap="square" anchor="ctr" anchorCtr="1"/>
        <a:lstStyle/>
        <a:p>
          <a:pPr algn="l">
            <a:defRPr sz="12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Sheet3!$A$191</c:f>
              <c:strCache>
                <c:ptCount val="1"/>
                <c:pt idx="0">
                  <c:v>Capital grant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Sheet3!$B$191:$D$191</c:f>
              <c:numCache>
                <c:formatCode>0%</c:formatCode>
                <c:ptCount val="3"/>
                <c:pt idx="0">
                  <c:v>0.16</c:v>
                </c:pt>
                <c:pt idx="1">
                  <c:v>0.16326530612244897</c:v>
                </c:pt>
                <c:pt idx="2">
                  <c:v>0.10344827586206896</c:v>
                </c:pt>
              </c:numCache>
            </c:numRef>
          </c:val>
          <c:extLst>
            <c:ext xmlns:c16="http://schemas.microsoft.com/office/drawing/2014/chart" uri="{C3380CC4-5D6E-409C-BE32-E72D297353CC}">
              <c16:uniqueId val="{00000000-5E87-4A3C-A974-02AC2469EBDC}"/>
            </c:ext>
          </c:extLst>
        </c:ser>
        <c:ser>
          <c:idx val="1"/>
          <c:order val="1"/>
          <c:tx>
            <c:strRef>
              <c:f>Sheet3!$A$192</c:f>
              <c:strCache>
                <c:ptCount val="1"/>
                <c:pt idx="0">
                  <c:v>Revenue grant</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Sheet3!$B$192:$D$192</c:f>
              <c:numCache>
                <c:formatCode>0%</c:formatCode>
                <c:ptCount val="3"/>
                <c:pt idx="0">
                  <c:v>0.40799999999999997</c:v>
                </c:pt>
                <c:pt idx="1">
                  <c:v>0.30612244897959184</c:v>
                </c:pt>
                <c:pt idx="2">
                  <c:v>0.32758620689655171</c:v>
                </c:pt>
              </c:numCache>
            </c:numRef>
          </c:val>
          <c:extLst>
            <c:ext xmlns:c16="http://schemas.microsoft.com/office/drawing/2014/chart" uri="{C3380CC4-5D6E-409C-BE32-E72D297353CC}">
              <c16:uniqueId val="{00000001-5E87-4A3C-A974-02AC2469EBDC}"/>
            </c:ext>
          </c:extLst>
        </c:ser>
        <c:ser>
          <c:idx val="2"/>
          <c:order val="2"/>
          <c:tx>
            <c:strRef>
              <c:f>Sheet3!$A$193</c:f>
              <c:strCache>
                <c:ptCount val="1"/>
                <c:pt idx="0">
                  <c:v>Social investment</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Sheet3!$B$193:$D$193</c:f>
              <c:numCache>
                <c:formatCode>0%</c:formatCode>
                <c:ptCount val="3"/>
                <c:pt idx="0">
                  <c:v>9.6000000000000002E-2</c:v>
                </c:pt>
                <c:pt idx="1">
                  <c:v>2.0408163265306121E-2</c:v>
                </c:pt>
                <c:pt idx="2">
                  <c:v>0.13793103448275862</c:v>
                </c:pt>
              </c:numCache>
            </c:numRef>
          </c:val>
          <c:extLst>
            <c:ext xmlns:c16="http://schemas.microsoft.com/office/drawing/2014/chart" uri="{C3380CC4-5D6E-409C-BE32-E72D297353CC}">
              <c16:uniqueId val="{00000002-5E87-4A3C-A974-02AC2469EBDC}"/>
            </c:ext>
          </c:extLst>
        </c:ser>
        <c:ser>
          <c:idx val="3"/>
          <c:order val="3"/>
          <c:tx>
            <c:strRef>
              <c:f>Sheet3!$A$194</c:f>
              <c:strCache>
                <c:ptCount val="1"/>
                <c:pt idx="0">
                  <c:v>Commissioning/contracts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Sheet3!$B$194:$D$194</c:f>
              <c:numCache>
                <c:formatCode>0%</c:formatCode>
                <c:ptCount val="3"/>
                <c:pt idx="0">
                  <c:v>0.04</c:v>
                </c:pt>
                <c:pt idx="1">
                  <c:v>0.26530612244897961</c:v>
                </c:pt>
                <c:pt idx="2">
                  <c:v>0.1206896551724138</c:v>
                </c:pt>
              </c:numCache>
            </c:numRef>
          </c:val>
          <c:extLst>
            <c:ext xmlns:c16="http://schemas.microsoft.com/office/drawing/2014/chart" uri="{C3380CC4-5D6E-409C-BE32-E72D297353CC}">
              <c16:uniqueId val="{00000003-5E87-4A3C-A974-02AC2469EBDC}"/>
            </c:ext>
          </c:extLst>
        </c:ser>
        <c:ser>
          <c:idx val="4"/>
          <c:order val="4"/>
          <c:tx>
            <c:strRef>
              <c:f>Sheet3!$A$195</c:f>
              <c:strCache>
                <c:ptCount val="1"/>
                <c:pt idx="0">
                  <c:v>In-kind support</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Sheet3!$B$195:$D$195</c:f>
              <c:numCache>
                <c:formatCode>0%</c:formatCode>
                <c:ptCount val="3"/>
                <c:pt idx="0">
                  <c:v>7.1999999999999995E-2</c:v>
                </c:pt>
                <c:pt idx="1">
                  <c:v>0.16326530612244897</c:v>
                </c:pt>
                <c:pt idx="2">
                  <c:v>0.10344827586206896</c:v>
                </c:pt>
              </c:numCache>
            </c:numRef>
          </c:val>
          <c:extLst>
            <c:ext xmlns:c16="http://schemas.microsoft.com/office/drawing/2014/chart" uri="{C3380CC4-5D6E-409C-BE32-E72D297353CC}">
              <c16:uniqueId val="{00000004-5E87-4A3C-A974-02AC2469EBDC}"/>
            </c:ext>
          </c:extLst>
        </c:ser>
        <c:ser>
          <c:idx val="5"/>
          <c:order val="5"/>
          <c:tx>
            <c:strRef>
              <c:f>Sheet3!$A$196</c:f>
              <c:strCache>
                <c:ptCount val="1"/>
                <c:pt idx="0">
                  <c:v>Grants to individuals</c:v>
                </c:pt>
              </c:strCache>
            </c:strRef>
          </c:tx>
          <c:spPr>
            <a:solidFill>
              <a:schemeClr val="accent6"/>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Sheet3!$B$196:$D$196</c:f>
              <c:numCache>
                <c:formatCode>0%</c:formatCode>
                <c:ptCount val="3"/>
                <c:pt idx="0">
                  <c:v>0.128</c:v>
                </c:pt>
                <c:pt idx="1">
                  <c:v>6.1224489795918366E-2</c:v>
                </c:pt>
                <c:pt idx="2">
                  <c:v>0.1206896551724138</c:v>
                </c:pt>
              </c:numCache>
            </c:numRef>
          </c:val>
          <c:extLst>
            <c:ext xmlns:c16="http://schemas.microsoft.com/office/drawing/2014/chart" uri="{C3380CC4-5D6E-409C-BE32-E72D297353CC}">
              <c16:uniqueId val="{00000005-5E87-4A3C-A974-02AC2469EBDC}"/>
            </c:ext>
          </c:extLst>
        </c:ser>
        <c:ser>
          <c:idx val="6"/>
          <c:order val="6"/>
          <c:tx>
            <c:strRef>
              <c:f>Sheet3!$A$197</c:f>
              <c:strCache>
                <c:ptCount val="1"/>
                <c:pt idx="0">
                  <c:v>Other</c:v>
                </c:pt>
              </c:strCache>
            </c:strRef>
          </c:tx>
          <c:spPr>
            <a:solidFill>
              <a:schemeClr val="accent1">
                <a:lumMod val="60000"/>
              </a:schemeClr>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Sheet3!$B$190:$D$190</c:f>
              <c:strCache>
                <c:ptCount val="3"/>
                <c:pt idx="0">
                  <c:v>Trust/Foundation </c:v>
                </c:pt>
                <c:pt idx="1">
                  <c:v>Public Body</c:v>
                </c:pt>
                <c:pt idx="2">
                  <c:v>Other</c:v>
                </c:pt>
              </c:strCache>
            </c:strRef>
          </c:cat>
          <c:val>
            <c:numRef>
              <c:f>Sheet3!$B$197:$D$197</c:f>
              <c:numCache>
                <c:formatCode>0%</c:formatCode>
                <c:ptCount val="3"/>
                <c:pt idx="0">
                  <c:v>9.6000000000000002E-2</c:v>
                </c:pt>
                <c:pt idx="1">
                  <c:v>2.0408163265306121E-2</c:v>
                </c:pt>
                <c:pt idx="2">
                  <c:v>8.6206896551724144E-2</c:v>
                </c:pt>
              </c:numCache>
            </c:numRef>
          </c:val>
          <c:extLst>
            <c:ext xmlns:c16="http://schemas.microsoft.com/office/drawing/2014/chart" uri="{C3380CC4-5D6E-409C-BE32-E72D297353CC}">
              <c16:uniqueId val="{00000006-5E87-4A3C-A974-02AC2469EBDC}"/>
            </c:ext>
          </c:extLst>
        </c:ser>
        <c:dLbls>
          <c:dLblPos val="outEnd"/>
          <c:showLegendKey val="0"/>
          <c:showVal val="1"/>
          <c:showCatName val="0"/>
          <c:showSerName val="0"/>
          <c:showPercent val="0"/>
          <c:showBubbleSize val="0"/>
        </c:dLbls>
        <c:gapWidth val="219"/>
        <c:overlap val="-27"/>
        <c:axId val="1616234336"/>
        <c:axId val="1616231840"/>
      </c:barChart>
      <c:catAx>
        <c:axId val="161623433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616231840"/>
        <c:crosses val="autoZero"/>
        <c:auto val="1"/>
        <c:lblAlgn val="ctr"/>
        <c:lblOffset val="100"/>
        <c:noMultiLvlLbl val="0"/>
      </c:catAx>
      <c:valAx>
        <c:axId val="1616231840"/>
        <c:scaling>
          <c:orientation val="minMax"/>
        </c:scaling>
        <c:delete val="1"/>
        <c:axPos val="l"/>
        <c:numFmt formatCode="0%" sourceLinked="1"/>
        <c:majorTickMark val="out"/>
        <c:minorTickMark val="none"/>
        <c:tickLblPos val="nextTo"/>
        <c:crossAx val="1616234336"/>
        <c:crosses val="autoZero"/>
        <c:crossBetween val="between"/>
      </c:valAx>
      <c:spPr>
        <a:noFill/>
        <a:ln>
          <a:noFill/>
        </a:ln>
        <a:effectLst/>
      </c:spPr>
    </c:plotArea>
    <c:legend>
      <c:legendPos val="r"/>
      <c:layout>
        <c:manualLayout>
          <c:xMode val="edge"/>
          <c:yMode val="edge"/>
          <c:x val="0.79728313372099524"/>
          <c:y val="0.22692503594925628"/>
          <c:w val="0.19383501863089936"/>
          <c:h val="0.50351138554490871"/>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1"/>
          <c:order val="1"/>
          <c:tx>
            <c:strRef>
              <c:f>Sheet3!$C$13</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7BF-42E6-962E-C290D99B4B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7BF-42E6-962E-C290D99B4B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7BF-42E6-962E-C290D99B4B26}"/>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Sheet3!$A$14:$A$16</c:f>
              <c:strCache>
                <c:ptCount val="3"/>
                <c:pt idx="0">
                  <c:v>Decrease – we’ll reduce the amount we give out in grants this year</c:v>
                </c:pt>
                <c:pt idx="1">
                  <c:v>Increase – we’ll give out more in grants this year</c:v>
                </c:pt>
                <c:pt idx="2">
                  <c:v>Stay the same – our grantmaking this year will match last year’s</c:v>
                </c:pt>
              </c:strCache>
              <c:extLst/>
            </c:strRef>
          </c:cat>
          <c:val>
            <c:numRef>
              <c:f>Sheet3!$C$14:$C$16</c:f>
              <c:numCache>
                <c:formatCode>0%</c:formatCode>
                <c:ptCount val="3"/>
                <c:pt idx="0">
                  <c:v>0.25</c:v>
                </c:pt>
                <c:pt idx="1">
                  <c:v>0.375</c:v>
                </c:pt>
                <c:pt idx="2">
                  <c:v>0.375</c:v>
                </c:pt>
              </c:numCache>
              <c:extLst/>
            </c:numRef>
          </c:val>
          <c:extLst>
            <c:ext xmlns:c16="http://schemas.microsoft.com/office/drawing/2014/chart" uri="{C3380CC4-5D6E-409C-BE32-E72D297353CC}">
              <c16:uniqueId val="{00000006-37BF-42E6-962E-C290D99B4B26}"/>
            </c:ext>
          </c:extLst>
        </c:ser>
        <c:dLbls>
          <c:dLblPos val="outEnd"/>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Sheet3!$B$13</c15:sqref>
                        </c15:formulaRef>
                      </c:ext>
                    </c:extLst>
                    <c:strCache>
                      <c:ptCount val="1"/>
                      <c:pt idx="0">
                        <c:v>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37BF-42E6-962E-C290D99B4B2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37BF-42E6-962E-C290D99B4B2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37BF-42E6-962E-C290D99B4B2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Sheet3!$A$14:$A$16</c15:sqref>
                        </c15:formulaRef>
                      </c:ext>
                    </c:extLst>
                    <c:strCache>
                      <c:ptCount val="3"/>
                      <c:pt idx="0">
                        <c:v>Decrease – we’ll reduce the amount we give out in grants this year</c:v>
                      </c:pt>
                      <c:pt idx="1">
                        <c:v>Increase – we’ll give out more in grants this year</c:v>
                      </c:pt>
                      <c:pt idx="2">
                        <c:v>Stay the same – our grantmaking this year will match last year’s</c:v>
                      </c:pt>
                    </c:strCache>
                  </c:strRef>
                </c:cat>
                <c:val>
                  <c:numRef>
                    <c:extLst>
                      <c:ext uri="{02D57815-91ED-43cb-92C2-25804820EDAC}">
                        <c15:formulaRef>
                          <c15:sqref>Sheet3!$B$14:$B$16</c15:sqref>
                        </c15:formulaRef>
                      </c:ext>
                    </c:extLst>
                    <c:numCache>
                      <c:formatCode>General</c:formatCode>
                      <c:ptCount val="3"/>
                      <c:pt idx="0">
                        <c:v>24</c:v>
                      </c:pt>
                      <c:pt idx="1">
                        <c:v>36</c:v>
                      </c:pt>
                      <c:pt idx="2">
                        <c:v>36</c:v>
                      </c:pt>
                    </c:numCache>
                  </c:numRef>
                </c:val>
                <c:extLst>
                  <c:ext xmlns:c16="http://schemas.microsoft.com/office/drawing/2014/chart" uri="{C3380CC4-5D6E-409C-BE32-E72D297353CC}">
                    <c16:uniqueId val="{0000000D-37BF-42E6-962E-C290D99B4B26}"/>
                  </c:ext>
                </c:extLst>
              </c15:ser>
            </c15:filteredPieSeries>
          </c:ext>
        </c:extLst>
      </c:pieChart>
      <c:spPr>
        <a:noFill/>
        <a:ln>
          <a:noFill/>
        </a:ln>
        <a:effectLst/>
      </c:spPr>
    </c:plotArea>
    <c:legend>
      <c:legendPos val="r"/>
      <c:layout>
        <c:manualLayout>
          <c:xMode val="edge"/>
          <c:yMode val="edge"/>
          <c:x val="0.63021361913094198"/>
          <c:y val="0.2367831003503417"/>
          <c:w val="0.32503329444930495"/>
          <c:h val="0.4647597904887439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1"/>
          <c:order val="1"/>
          <c:tx>
            <c:strRef>
              <c:f>Sheet3!$C$43</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AAC-4653-815A-15849A5C83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AAC-4653-815A-15849A5C8370}"/>
              </c:ext>
            </c:extLst>
          </c:dPt>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Sheet3!$A$44:$A$45</c:f>
              <c:strCache>
                <c:ptCount val="2"/>
                <c:pt idx="0">
                  <c:v>No</c:v>
                </c:pt>
                <c:pt idx="1">
                  <c:v>Yes</c:v>
                </c:pt>
              </c:strCache>
              <c:extLst/>
            </c:strRef>
          </c:cat>
          <c:val>
            <c:numRef>
              <c:f>Sheet3!$C$44:$C$45</c:f>
              <c:numCache>
                <c:formatCode>0%</c:formatCode>
                <c:ptCount val="2"/>
                <c:pt idx="0">
                  <c:v>0.54639175257731953</c:v>
                </c:pt>
                <c:pt idx="1">
                  <c:v>0.45360824742268041</c:v>
                </c:pt>
              </c:numCache>
              <c:extLst/>
            </c:numRef>
          </c:val>
          <c:extLst>
            <c:ext xmlns:c16="http://schemas.microsoft.com/office/drawing/2014/chart" uri="{C3380CC4-5D6E-409C-BE32-E72D297353CC}">
              <c16:uniqueId val="{00000004-ED03-439B-AD93-E5DFD1716899}"/>
            </c:ext>
          </c:extLst>
        </c:ser>
        <c:dLbls>
          <c:dLblPos val="outEnd"/>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Sheet3!$B$43</c15:sqref>
                        </c15:formulaRef>
                      </c:ext>
                    </c:extLst>
                    <c:strCache>
                      <c:ptCount val="1"/>
                      <c:pt idx="0">
                        <c:v>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5-0AAC-4653-815A-15849A5C83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7-0AAC-4653-815A-15849A5C837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Sheet3!$A$44:$A$45</c15:sqref>
                        </c15:formulaRef>
                      </c:ext>
                    </c:extLst>
                    <c:strCache>
                      <c:ptCount val="2"/>
                      <c:pt idx="0">
                        <c:v>No</c:v>
                      </c:pt>
                      <c:pt idx="1">
                        <c:v>Yes</c:v>
                      </c:pt>
                    </c:strCache>
                  </c:strRef>
                </c:cat>
                <c:val>
                  <c:numRef>
                    <c:extLst>
                      <c:ext uri="{02D57815-91ED-43cb-92C2-25804820EDAC}">
                        <c15:formulaRef>
                          <c15:sqref>Sheet3!$B$44:$B$45</c15:sqref>
                        </c15:formulaRef>
                      </c:ext>
                    </c:extLst>
                    <c:numCache>
                      <c:formatCode>General</c:formatCode>
                      <c:ptCount val="2"/>
                      <c:pt idx="0">
                        <c:v>53</c:v>
                      </c:pt>
                      <c:pt idx="1">
                        <c:v>44</c:v>
                      </c:pt>
                    </c:numCache>
                  </c:numRef>
                </c:val>
                <c:extLst>
                  <c:ext xmlns:c16="http://schemas.microsoft.com/office/drawing/2014/chart" uri="{C3380CC4-5D6E-409C-BE32-E72D297353CC}">
                    <c16:uniqueId val="{00000009-ED03-439B-AD93-E5DFD1716899}"/>
                  </c:ext>
                </c:extLst>
              </c15:ser>
            </c15:filteredPieSeries>
          </c:ext>
        </c:extLst>
      </c:pieChart>
      <c:spPr>
        <a:noFill/>
        <a:ln>
          <a:noFill/>
        </a:ln>
        <a:effectLst/>
      </c:spPr>
    </c:plotArea>
    <c:legend>
      <c:legendPos val="r"/>
      <c:layout>
        <c:manualLayout>
          <c:xMode val="edge"/>
          <c:yMode val="edge"/>
          <c:x val="0.84063028579760868"/>
          <c:y val="0.32415530657786717"/>
          <c:w val="8.683885000486051E-2"/>
          <c:h val="0.281204805346468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Sheet3!$C$20</c:f>
              <c:strCache>
                <c:ptCount val="1"/>
                <c:pt idx="0">
                  <c:v>%</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Sheet3!$A$21:$A$27</c:f>
              <c:strCache>
                <c:ptCount val="7"/>
                <c:pt idx="0">
                  <c:v>Other (please specify)2</c:v>
                </c:pt>
                <c:pt idx="1">
                  <c:v>Social investment</c:v>
                </c:pt>
                <c:pt idx="2">
                  <c:v>In-kind support e.g. subsidised rents and training</c:v>
                </c:pt>
                <c:pt idx="3">
                  <c:v>Commissioning/contracts</c:v>
                </c:pt>
                <c:pt idx="4">
                  <c:v>Grants to individuals</c:v>
                </c:pt>
                <c:pt idx="5">
                  <c:v>Capital grant</c:v>
                </c:pt>
                <c:pt idx="6">
                  <c:v>Revenue grant</c:v>
                </c:pt>
              </c:strCache>
              <c:extLst/>
            </c:strRef>
          </c:cat>
          <c:val>
            <c:numRef>
              <c:f>Sheet3!$C$21:$C$27</c:f>
              <c:numCache>
                <c:formatCode>0%</c:formatCode>
                <c:ptCount val="7"/>
                <c:pt idx="0">
                  <c:v>7.7586206896551727E-2</c:v>
                </c:pt>
                <c:pt idx="1">
                  <c:v>9.0517241379310345E-2</c:v>
                </c:pt>
                <c:pt idx="2">
                  <c:v>9.9137931034482762E-2</c:v>
                </c:pt>
                <c:pt idx="3">
                  <c:v>0.10775862068965517</c:v>
                </c:pt>
                <c:pt idx="4">
                  <c:v>0.11206896551724138</c:v>
                </c:pt>
                <c:pt idx="5">
                  <c:v>0.14655172413793102</c:v>
                </c:pt>
                <c:pt idx="6">
                  <c:v>0.36637931034482757</c:v>
                </c:pt>
              </c:numCache>
              <c:extLst/>
            </c:numRef>
          </c:val>
          <c:extLst>
            <c:ext xmlns:c16="http://schemas.microsoft.com/office/drawing/2014/chart" uri="{C3380CC4-5D6E-409C-BE32-E72D297353CC}">
              <c16:uniqueId val="{00000000-7C24-420F-9601-5021DCD12757}"/>
            </c:ext>
          </c:extLst>
        </c:ser>
        <c:dLbls>
          <c:dLblPos val="outEnd"/>
          <c:showLegendKey val="0"/>
          <c:showVal val="1"/>
          <c:showCatName val="0"/>
          <c:showSerName val="0"/>
          <c:showPercent val="0"/>
          <c:showBubbleSize val="0"/>
        </c:dLbls>
        <c:gapWidth val="182"/>
        <c:axId val="597610256"/>
        <c:axId val="597615664"/>
        <c:extLst>
          <c:ext xmlns:c15="http://schemas.microsoft.com/office/drawing/2012/chart" uri="{02D57815-91ED-43cb-92C2-25804820EDAC}">
            <c15:filteredBarSeries>
              <c15:ser>
                <c:idx val="0"/>
                <c:order val="0"/>
                <c:tx>
                  <c:strRef>
                    <c:extLst>
                      <c:ext uri="{02D57815-91ED-43cb-92C2-25804820EDAC}">
                        <c15:formulaRef>
                          <c15:sqref>Sheet3!$B$20</c15:sqref>
                        </c15:formulaRef>
                      </c:ext>
                    </c:extLst>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Sheet3!$A$21:$A$27</c15:sqref>
                        </c15:formulaRef>
                      </c:ext>
                    </c:extLst>
                    <c:strCache>
                      <c:ptCount val="7"/>
                      <c:pt idx="0">
                        <c:v>Other (please specify)2</c:v>
                      </c:pt>
                      <c:pt idx="1">
                        <c:v>Social investment</c:v>
                      </c:pt>
                      <c:pt idx="2">
                        <c:v>In-kind support e.g. subsidised rents and training</c:v>
                      </c:pt>
                      <c:pt idx="3">
                        <c:v>Commissioning/contracts</c:v>
                      </c:pt>
                      <c:pt idx="4">
                        <c:v>Grants to individuals</c:v>
                      </c:pt>
                      <c:pt idx="5">
                        <c:v>Capital grant</c:v>
                      </c:pt>
                      <c:pt idx="6">
                        <c:v>Revenue grant</c:v>
                      </c:pt>
                    </c:strCache>
                  </c:strRef>
                </c:cat>
                <c:val>
                  <c:numRef>
                    <c:extLst>
                      <c:ext uri="{02D57815-91ED-43cb-92C2-25804820EDAC}">
                        <c15:formulaRef>
                          <c15:sqref>Sheet3!$B$21:$B$27</c15:sqref>
                        </c15:formulaRef>
                      </c:ext>
                    </c:extLst>
                    <c:numCache>
                      <c:formatCode>General</c:formatCode>
                      <c:ptCount val="7"/>
                      <c:pt idx="0">
                        <c:v>18</c:v>
                      </c:pt>
                      <c:pt idx="1">
                        <c:v>21</c:v>
                      </c:pt>
                      <c:pt idx="2">
                        <c:v>23</c:v>
                      </c:pt>
                      <c:pt idx="3">
                        <c:v>25</c:v>
                      </c:pt>
                      <c:pt idx="4">
                        <c:v>26</c:v>
                      </c:pt>
                      <c:pt idx="5">
                        <c:v>34</c:v>
                      </c:pt>
                      <c:pt idx="6">
                        <c:v>85</c:v>
                      </c:pt>
                    </c:numCache>
                  </c:numRef>
                </c:val>
                <c:extLst>
                  <c:ext xmlns:c16="http://schemas.microsoft.com/office/drawing/2014/chart" uri="{C3380CC4-5D6E-409C-BE32-E72D297353CC}">
                    <c16:uniqueId val="{00000001-7C24-420F-9601-5021DCD12757}"/>
                  </c:ext>
                </c:extLst>
              </c15:ser>
            </c15:filteredBarSeries>
          </c:ext>
        </c:extLst>
      </c:barChart>
      <c:catAx>
        <c:axId val="597610256"/>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597615664"/>
        <c:crosses val="autoZero"/>
        <c:auto val="1"/>
        <c:lblAlgn val="ctr"/>
        <c:lblOffset val="100"/>
        <c:noMultiLvlLbl val="0"/>
      </c:catAx>
      <c:valAx>
        <c:axId val="597615664"/>
        <c:scaling>
          <c:orientation val="minMax"/>
        </c:scaling>
        <c:delete val="1"/>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GB" dirty="0"/>
                  <a:t>% of respondents</a:t>
                </a: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out"/>
        <c:minorTickMark val="none"/>
        <c:tickLblPos val="nextTo"/>
        <c:crossAx val="5976102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50"/>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Sheet3!$C$127</c:f>
              <c:strCache>
                <c:ptCount val="1"/>
                <c:pt idx="0">
                  <c:v>%</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Sheet3!$A$128:$A$138</c:f>
              <c:strCache>
                <c:ptCount val="11"/>
                <c:pt idx="0">
                  <c:v>&lt;£500k</c:v>
                </c:pt>
                <c:pt idx="1">
                  <c:v>£500k- £1m</c:v>
                </c:pt>
                <c:pt idx="2">
                  <c:v>£1m-£3m</c:v>
                </c:pt>
                <c:pt idx="3">
                  <c:v>£3m-£5m</c:v>
                </c:pt>
                <c:pt idx="4">
                  <c:v>£5m-£7m</c:v>
                </c:pt>
                <c:pt idx="5">
                  <c:v>£7m-£9m</c:v>
                </c:pt>
                <c:pt idx="6">
                  <c:v>£9m-11m</c:v>
                </c:pt>
                <c:pt idx="7">
                  <c:v>£11m-15m</c:v>
                </c:pt>
                <c:pt idx="8">
                  <c:v>£15m-£20m</c:v>
                </c:pt>
                <c:pt idx="9">
                  <c:v>Over £20 million</c:v>
                </c:pt>
                <c:pt idx="10">
                  <c:v>Unknown</c:v>
                </c:pt>
              </c:strCache>
              <c:extLst/>
            </c:strRef>
          </c:cat>
          <c:val>
            <c:numRef>
              <c:f>Sheet3!$C$128:$C$138</c:f>
              <c:numCache>
                <c:formatCode>0%</c:formatCode>
                <c:ptCount val="11"/>
                <c:pt idx="0">
                  <c:v>0.3146067415730337</c:v>
                </c:pt>
                <c:pt idx="1">
                  <c:v>0.10112359550561797</c:v>
                </c:pt>
                <c:pt idx="2">
                  <c:v>0.23595505617977527</c:v>
                </c:pt>
                <c:pt idx="3">
                  <c:v>0.10112359550561797</c:v>
                </c:pt>
                <c:pt idx="4">
                  <c:v>7.8651685393258425E-2</c:v>
                </c:pt>
                <c:pt idx="5">
                  <c:v>0</c:v>
                </c:pt>
                <c:pt idx="6">
                  <c:v>1.1235955056179775E-2</c:v>
                </c:pt>
                <c:pt idx="7">
                  <c:v>3.3707865168539325E-2</c:v>
                </c:pt>
                <c:pt idx="8">
                  <c:v>3.3707865168539325E-2</c:v>
                </c:pt>
                <c:pt idx="9">
                  <c:v>1.1235955056179775E-2</c:v>
                </c:pt>
                <c:pt idx="10">
                  <c:v>7.8651685393258425E-2</c:v>
                </c:pt>
              </c:numCache>
              <c:extLst/>
            </c:numRef>
          </c:val>
          <c:extLst>
            <c:ext xmlns:c16="http://schemas.microsoft.com/office/drawing/2014/chart" uri="{C3380CC4-5D6E-409C-BE32-E72D297353CC}">
              <c16:uniqueId val="{00000000-8750-495A-BD90-142315943BB1}"/>
            </c:ext>
          </c:extLst>
        </c:ser>
        <c:dLbls>
          <c:dLblPos val="outEnd"/>
          <c:showLegendKey val="0"/>
          <c:showVal val="1"/>
          <c:showCatName val="0"/>
          <c:showSerName val="0"/>
          <c:showPercent val="0"/>
          <c:showBubbleSize val="0"/>
        </c:dLbls>
        <c:gapWidth val="219"/>
        <c:overlap val="-27"/>
        <c:axId val="720575984"/>
        <c:axId val="720577232"/>
        <c:extLst>
          <c:ext xmlns:c15="http://schemas.microsoft.com/office/drawing/2012/chart" uri="{02D57815-91ED-43cb-92C2-25804820EDAC}">
            <c15:filteredBarSeries>
              <c15:ser>
                <c:idx val="0"/>
                <c:order val="0"/>
                <c:tx>
                  <c:strRef>
                    <c:extLst>
                      <c:ext uri="{02D57815-91ED-43cb-92C2-25804820EDAC}">
                        <c15:formulaRef>
                          <c15:sqref>Sheet3!$B$127</c15:sqref>
                        </c15:formulaRef>
                      </c:ext>
                    </c:extLst>
                    <c:strCache>
                      <c:ptCount val="1"/>
                      <c:pt idx="0">
                        <c:v>no.</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Sheet3!$A$128:$A$138</c15:sqref>
                        </c15:formulaRef>
                      </c:ext>
                    </c:extLst>
                    <c:strCache>
                      <c:ptCount val="11"/>
                      <c:pt idx="0">
                        <c:v>&lt;£500k</c:v>
                      </c:pt>
                      <c:pt idx="1">
                        <c:v>£500k- £1m</c:v>
                      </c:pt>
                      <c:pt idx="2">
                        <c:v>£1m-£3m</c:v>
                      </c:pt>
                      <c:pt idx="3">
                        <c:v>£3m-£5m</c:v>
                      </c:pt>
                      <c:pt idx="4">
                        <c:v>£5m-£7m</c:v>
                      </c:pt>
                      <c:pt idx="5">
                        <c:v>£7m-£9m</c:v>
                      </c:pt>
                      <c:pt idx="6">
                        <c:v>£9m-11m</c:v>
                      </c:pt>
                      <c:pt idx="7">
                        <c:v>£11m-15m</c:v>
                      </c:pt>
                      <c:pt idx="8">
                        <c:v>£15m-£20m</c:v>
                      </c:pt>
                      <c:pt idx="9">
                        <c:v>Over £20 million</c:v>
                      </c:pt>
                      <c:pt idx="10">
                        <c:v>Unknown</c:v>
                      </c:pt>
                    </c:strCache>
                  </c:strRef>
                </c:cat>
                <c:val>
                  <c:numRef>
                    <c:extLst>
                      <c:ext uri="{02D57815-91ED-43cb-92C2-25804820EDAC}">
                        <c15:formulaRef>
                          <c15:sqref>Sheet3!$B$128:$B$138</c15:sqref>
                        </c15:formulaRef>
                      </c:ext>
                    </c:extLst>
                    <c:numCache>
                      <c:formatCode>General</c:formatCode>
                      <c:ptCount val="11"/>
                      <c:pt idx="0">
                        <c:v>28</c:v>
                      </c:pt>
                      <c:pt idx="1">
                        <c:v>9</c:v>
                      </c:pt>
                      <c:pt idx="2">
                        <c:v>21</c:v>
                      </c:pt>
                      <c:pt idx="3">
                        <c:v>9</c:v>
                      </c:pt>
                      <c:pt idx="4">
                        <c:v>7</c:v>
                      </c:pt>
                      <c:pt idx="5">
                        <c:v>0</c:v>
                      </c:pt>
                      <c:pt idx="6">
                        <c:v>1</c:v>
                      </c:pt>
                      <c:pt idx="7">
                        <c:v>3</c:v>
                      </c:pt>
                      <c:pt idx="8">
                        <c:v>3</c:v>
                      </c:pt>
                      <c:pt idx="9">
                        <c:v>1</c:v>
                      </c:pt>
                      <c:pt idx="10">
                        <c:v>7</c:v>
                      </c:pt>
                    </c:numCache>
                  </c:numRef>
                </c:val>
                <c:extLst>
                  <c:ext xmlns:c16="http://schemas.microsoft.com/office/drawing/2014/chart" uri="{C3380CC4-5D6E-409C-BE32-E72D297353CC}">
                    <c16:uniqueId val="{00000001-8750-495A-BD90-142315943BB1}"/>
                  </c:ext>
                </c:extLst>
              </c15:ser>
            </c15:filteredBarSeries>
          </c:ext>
        </c:extLst>
      </c:barChart>
      <c:catAx>
        <c:axId val="720575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20577232"/>
        <c:crosses val="autoZero"/>
        <c:auto val="1"/>
        <c:lblAlgn val="ctr"/>
        <c:lblOffset val="100"/>
        <c:noMultiLvlLbl val="0"/>
      </c:catAx>
      <c:valAx>
        <c:axId val="720577232"/>
        <c:scaling>
          <c:orientation val="minMax"/>
        </c:scaling>
        <c:delete val="1"/>
        <c:axPos val="l"/>
        <c:title>
          <c:tx>
            <c:rich>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en-GB" sz="1050" b="0" i="0" baseline="0" dirty="0">
                    <a:effectLst/>
                  </a:rPr>
                  <a:t>% of respondents</a:t>
                </a:r>
                <a:endParaRPr lang="en-GB" sz="1050" dirty="0">
                  <a:effectLst/>
                </a:endParaRPr>
              </a:p>
            </c:rich>
          </c:tx>
          <c:overlay val="0"/>
          <c:spPr>
            <a:noFill/>
            <a:ln>
              <a:noFill/>
            </a:ln>
            <a:effectLst/>
          </c:spPr>
          <c:txPr>
            <a:bodyPr rot="-54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crossAx val="720575984"/>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1"/>
          <c:order val="1"/>
          <c:tx>
            <c:strRef>
              <c:f>Sheet3!$C$31</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200-4E36-8E06-093C651EF26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00-4E36-8E06-093C651EF26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200-4E36-8E06-093C651EF266}"/>
              </c:ext>
            </c:extLst>
          </c:dPt>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Sheet3!$A$32:$A$34</c:f>
              <c:strCache>
                <c:ptCount val="3"/>
                <c:pt idx="0">
                  <c:v>Both</c:v>
                </c:pt>
                <c:pt idx="1">
                  <c:v>Proactive</c:v>
                </c:pt>
                <c:pt idx="2">
                  <c:v>Responsive</c:v>
                </c:pt>
              </c:strCache>
              <c:extLst/>
            </c:strRef>
          </c:cat>
          <c:val>
            <c:numRef>
              <c:f>Sheet3!$C$32:$C$34</c:f>
              <c:numCache>
                <c:formatCode>0%</c:formatCode>
                <c:ptCount val="3"/>
                <c:pt idx="0">
                  <c:v>0.73469387755102045</c:v>
                </c:pt>
                <c:pt idx="1">
                  <c:v>0.1326530612244898</c:v>
                </c:pt>
                <c:pt idx="2">
                  <c:v>0.1326530612244898</c:v>
                </c:pt>
              </c:numCache>
              <c:extLst/>
            </c:numRef>
          </c:val>
          <c:extLst>
            <c:ext xmlns:c16="http://schemas.microsoft.com/office/drawing/2014/chart" uri="{C3380CC4-5D6E-409C-BE32-E72D297353CC}">
              <c16:uniqueId val="{00000006-A200-4E36-8E06-093C651EF266}"/>
            </c:ext>
          </c:extLst>
        </c:ser>
        <c:dLbls>
          <c:dLblPos val="outEnd"/>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Sheet3!$B$31</c15:sqref>
                        </c15:formulaRef>
                      </c:ext>
                    </c:extLst>
                    <c:strCache>
                      <c:ptCount val="1"/>
                      <c:pt idx="0">
                        <c:v>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8-A200-4E36-8E06-093C651EF26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A-A200-4E36-8E06-093C651EF26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C-A200-4E36-8E06-093C651EF26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Sheet3!$A$32:$A$34</c15:sqref>
                        </c15:formulaRef>
                      </c:ext>
                    </c:extLst>
                    <c:strCache>
                      <c:ptCount val="3"/>
                      <c:pt idx="0">
                        <c:v>Both</c:v>
                      </c:pt>
                      <c:pt idx="1">
                        <c:v>Proactive</c:v>
                      </c:pt>
                      <c:pt idx="2">
                        <c:v>Responsive</c:v>
                      </c:pt>
                    </c:strCache>
                  </c:strRef>
                </c:cat>
                <c:val>
                  <c:numRef>
                    <c:extLst>
                      <c:ext uri="{02D57815-91ED-43cb-92C2-25804820EDAC}">
                        <c15:formulaRef>
                          <c15:sqref>Sheet3!$B$32:$B$34</c15:sqref>
                        </c15:formulaRef>
                      </c:ext>
                    </c:extLst>
                    <c:numCache>
                      <c:formatCode>General</c:formatCode>
                      <c:ptCount val="3"/>
                      <c:pt idx="0">
                        <c:v>72</c:v>
                      </c:pt>
                      <c:pt idx="1">
                        <c:v>13</c:v>
                      </c:pt>
                      <c:pt idx="2">
                        <c:v>13</c:v>
                      </c:pt>
                    </c:numCache>
                  </c:numRef>
                </c:val>
                <c:extLst>
                  <c:ext xmlns:c16="http://schemas.microsoft.com/office/drawing/2014/chart" uri="{C3380CC4-5D6E-409C-BE32-E72D297353CC}">
                    <c16:uniqueId val="{0000000D-A200-4E36-8E06-093C651EF266}"/>
                  </c:ext>
                </c:extLst>
              </c15:ser>
            </c15:filteredPieSeries>
          </c:ext>
        </c:extLst>
      </c:pieChart>
      <c:spPr>
        <a:noFill/>
        <a:ln>
          <a:noFill/>
        </a:ln>
        <a:effectLst/>
      </c:spPr>
    </c:plotArea>
    <c:legend>
      <c:legendPos val="r"/>
      <c:layout>
        <c:manualLayout>
          <c:xMode val="edge"/>
          <c:yMode val="edge"/>
          <c:x val="0.83316868377563913"/>
          <c:y val="0.32287025795784335"/>
          <c:w val="0.11442172159035677"/>
          <c:h val="0.18064795865274549"/>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1"/>
          <c:order val="1"/>
          <c:tx>
            <c:strRef>
              <c:f>Sheet3!$C$37</c:f>
              <c:strCache>
                <c:ptCount val="1"/>
                <c:pt idx="0">
                  <c:v>%</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B29-4D57-B13C-53BB063561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B29-4D57-B13C-53BB063561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B29-4D57-B13C-53BB0635614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Sheet3!$A$38:$A$40</c:f>
              <c:strCache>
                <c:ptCount val="3"/>
                <c:pt idx="0">
                  <c:v>Not interested</c:v>
                </c:pt>
                <c:pt idx="1">
                  <c:v>Sometimes interested</c:v>
                </c:pt>
                <c:pt idx="2">
                  <c:v>Always interested</c:v>
                </c:pt>
              </c:strCache>
              <c:extLst/>
            </c:strRef>
          </c:cat>
          <c:val>
            <c:numRef>
              <c:f>Sheet3!$C$38:$C$40</c:f>
              <c:numCache>
                <c:formatCode>0%</c:formatCode>
                <c:ptCount val="3"/>
                <c:pt idx="0">
                  <c:v>0</c:v>
                </c:pt>
                <c:pt idx="1">
                  <c:v>0.29292929292929293</c:v>
                </c:pt>
                <c:pt idx="2">
                  <c:v>0.70707070707070707</c:v>
                </c:pt>
              </c:numCache>
              <c:extLst/>
            </c:numRef>
          </c:val>
          <c:extLst>
            <c:ext xmlns:c16="http://schemas.microsoft.com/office/drawing/2014/chart" uri="{C3380CC4-5D6E-409C-BE32-E72D297353CC}">
              <c16:uniqueId val="{00000006-26E8-43A0-ABC5-65D6962C41B1}"/>
            </c:ext>
          </c:extLst>
        </c:ser>
        <c:dLbls>
          <c:dLblPos val="outEnd"/>
          <c:showLegendKey val="0"/>
          <c:showVal val="1"/>
          <c:showCatName val="0"/>
          <c:showSerName val="0"/>
          <c:showPercent val="0"/>
          <c:showBubbleSize val="0"/>
          <c:showLeaderLines val="1"/>
        </c:dLbls>
        <c:firstSliceAng val="0"/>
        <c:extLst>
          <c:ext xmlns:c15="http://schemas.microsoft.com/office/drawing/2012/chart" uri="{02D57815-91ED-43cb-92C2-25804820EDAC}">
            <c15:filteredPieSeries>
              <c15:ser>
                <c:idx val="0"/>
                <c:order val="0"/>
                <c:tx>
                  <c:strRef>
                    <c:extLst>
                      <c:ext uri="{02D57815-91ED-43cb-92C2-25804820EDAC}">
                        <c15:formulaRef>
                          <c15:sqref>Sheet3!$B$37</c15:sqref>
                        </c15:formulaRef>
                      </c:ext>
                    </c:extLst>
                    <c:strCache>
                      <c:ptCount val="1"/>
                      <c:pt idx="0">
                        <c:v>no.</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7-CB29-4D57-B13C-53BB0635614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9-CB29-4D57-B13C-53BB0635614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B-CB29-4D57-B13C-53BB0635614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uri="{CE6537A1-D6FC-4f65-9D91-7224C49458BB}"/>
                  </c:extLst>
                </c:dLbls>
                <c:cat>
                  <c:strRef>
                    <c:extLst>
                      <c:ext uri="{02D57815-91ED-43cb-92C2-25804820EDAC}">
                        <c15:formulaRef>
                          <c15:sqref>Sheet3!$A$38:$A$40</c15:sqref>
                        </c15:formulaRef>
                      </c:ext>
                    </c:extLst>
                    <c:strCache>
                      <c:ptCount val="3"/>
                      <c:pt idx="0">
                        <c:v>Not interested</c:v>
                      </c:pt>
                      <c:pt idx="1">
                        <c:v>Sometimes interested</c:v>
                      </c:pt>
                      <c:pt idx="2">
                        <c:v>Always interested</c:v>
                      </c:pt>
                    </c:strCache>
                  </c:strRef>
                </c:cat>
                <c:val>
                  <c:numRef>
                    <c:extLst>
                      <c:ext uri="{02D57815-91ED-43cb-92C2-25804820EDAC}">
                        <c15:formulaRef>
                          <c15:sqref>Sheet3!$B$38:$B$40</c15:sqref>
                        </c15:formulaRef>
                      </c:ext>
                    </c:extLst>
                    <c:numCache>
                      <c:formatCode>General</c:formatCode>
                      <c:ptCount val="3"/>
                      <c:pt idx="0">
                        <c:v>0</c:v>
                      </c:pt>
                      <c:pt idx="1">
                        <c:v>29</c:v>
                      </c:pt>
                      <c:pt idx="2">
                        <c:v>70</c:v>
                      </c:pt>
                    </c:numCache>
                  </c:numRef>
                </c:val>
                <c:extLst>
                  <c:ext xmlns:c16="http://schemas.microsoft.com/office/drawing/2014/chart" uri="{C3380CC4-5D6E-409C-BE32-E72D297353CC}">
                    <c16:uniqueId val="{0000000D-26E8-43A0-ABC5-65D6962C41B1}"/>
                  </c:ext>
                </c:extLst>
              </c15:ser>
            </c15:filteredPieSeries>
          </c:ext>
        </c:extLst>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9AEDB-AD82-4FFE-B9E6-287FA824A4EB}" type="datetimeFigureOut">
              <a:rPr lang="en-GB" smtClean="0"/>
              <a:t>06/12/2021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B43E85-7D02-44C0-87E8-2E8A4C7CB707}" type="slidenum">
              <a:rPr lang="en-GB" smtClean="0"/>
              <a:t>‹#›</a:t>
            </a:fld>
            <a:endParaRPr lang="en-GB"/>
          </a:p>
        </p:txBody>
      </p:sp>
    </p:spTree>
    <p:extLst>
      <p:ext uri="{BB962C8B-B14F-4D97-AF65-F5344CB8AC3E}">
        <p14:creationId xmlns:p14="http://schemas.microsoft.com/office/powerpoint/2010/main" val="4248261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This is all members  not survey.</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Of London Funders’ 172 members (at time survey went out), 99 responded, a response rate of 58%. </a:t>
            </a: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E9B43E85-7D02-44C0-87E8-2E8A4C7CB707}" type="slidenum">
              <a:rPr lang="en-GB" smtClean="0"/>
              <a:t>3</a:t>
            </a:fld>
            <a:endParaRPr lang="en-GB"/>
          </a:p>
        </p:txBody>
      </p:sp>
    </p:spTree>
    <p:extLst>
      <p:ext uri="{BB962C8B-B14F-4D97-AF65-F5344CB8AC3E}">
        <p14:creationId xmlns:p14="http://schemas.microsoft.com/office/powerpoint/2010/main" val="92852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theme which most respondents said they worked on was health and social care (56), followed by crisis and poverty (54). Fewest respondents worked on research (15), general charitable purposes (27) and the environment (32).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Within health and social care, mental health was the largest sub-theme, with 51 respondents working in this area, compared to 36 for physical health.</a:t>
            </a:r>
            <a:endParaRPr lang="en-GB" dirty="0"/>
          </a:p>
        </p:txBody>
      </p:sp>
      <p:sp>
        <p:nvSpPr>
          <p:cNvPr id="4" name="Slide Number Placeholder 3"/>
          <p:cNvSpPr>
            <a:spLocks noGrp="1"/>
          </p:cNvSpPr>
          <p:nvPr>
            <p:ph type="sldNum" sz="quarter" idx="10"/>
          </p:nvPr>
        </p:nvSpPr>
        <p:spPr/>
        <p:txBody>
          <a:bodyPr/>
          <a:lstStyle/>
          <a:p>
            <a:fld id="{E9B43E85-7D02-44C0-87E8-2E8A4C7CB707}" type="slidenum">
              <a:rPr lang="en-GB" smtClean="0"/>
              <a:t>14</a:t>
            </a:fld>
            <a:endParaRPr lang="en-GB"/>
          </a:p>
        </p:txBody>
      </p:sp>
    </p:spTree>
    <p:extLst>
      <p:ext uri="{BB962C8B-B14F-4D97-AF65-F5344CB8AC3E}">
        <p14:creationId xmlns:p14="http://schemas.microsoft.com/office/powerpoint/2010/main" val="4029050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Looking at the people and communities they support, most respondents work with children and young people, with fewest working specifically with faith groups, men and LGBTQ+.</a:t>
            </a:r>
            <a:endParaRPr lang="en-GB" dirty="0"/>
          </a:p>
        </p:txBody>
      </p:sp>
      <p:sp>
        <p:nvSpPr>
          <p:cNvPr id="4" name="Slide Number Placeholder 3"/>
          <p:cNvSpPr>
            <a:spLocks noGrp="1"/>
          </p:cNvSpPr>
          <p:nvPr>
            <p:ph type="sldNum" sz="quarter" idx="10"/>
          </p:nvPr>
        </p:nvSpPr>
        <p:spPr/>
        <p:txBody>
          <a:bodyPr/>
          <a:lstStyle/>
          <a:p>
            <a:fld id="{E9B43E85-7D02-44C0-87E8-2E8A4C7CB707}" type="slidenum">
              <a:rPr lang="en-GB" smtClean="0"/>
              <a:t>15</a:t>
            </a:fld>
            <a:endParaRPr lang="en-GB"/>
          </a:p>
        </p:txBody>
      </p:sp>
    </p:spTree>
    <p:extLst>
      <p:ext uri="{BB962C8B-B14F-4D97-AF65-F5344CB8AC3E}">
        <p14:creationId xmlns:p14="http://schemas.microsoft.com/office/powerpoint/2010/main" val="2887497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43E85-7D02-44C0-87E8-2E8A4C7CB707}" type="slidenum">
              <a:rPr lang="en-GB" smtClean="0"/>
              <a:t>6</a:t>
            </a:fld>
            <a:endParaRPr lang="en-GB"/>
          </a:p>
        </p:txBody>
      </p:sp>
    </p:spTree>
    <p:extLst>
      <p:ext uri="{BB962C8B-B14F-4D97-AF65-F5344CB8AC3E}">
        <p14:creationId xmlns:p14="http://schemas.microsoft.com/office/powerpoint/2010/main" val="2242978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55% responded no, there were a mix of local and national organisations </a:t>
            </a:r>
          </a:p>
          <a:p>
            <a:endParaRPr lang="en-GB" dirty="0"/>
          </a:p>
        </p:txBody>
      </p:sp>
      <p:sp>
        <p:nvSpPr>
          <p:cNvPr id="4" name="Slide Number Placeholder 3"/>
          <p:cNvSpPr>
            <a:spLocks noGrp="1"/>
          </p:cNvSpPr>
          <p:nvPr>
            <p:ph type="sldNum" sz="quarter" idx="5"/>
          </p:nvPr>
        </p:nvSpPr>
        <p:spPr/>
        <p:txBody>
          <a:bodyPr/>
          <a:lstStyle/>
          <a:p>
            <a:fld id="{E9B43E85-7D02-44C0-87E8-2E8A4C7CB707}" type="slidenum">
              <a:rPr lang="en-GB" smtClean="0"/>
              <a:t>7</a:t>
            </a:fld>
            <a:endParaRPr lang="en-GB"/>
          </a:p>
        </p:txBody>
      </p:sp>
    </p:spTree>
    <p:extLst>
      <p:ext uri="{BB962C8B-B14F-4D97-AF65-F5344CB8AC3E}">
        <p14:creationId xmlns:p14="http://schemas.microsoft.com/office/powerpoint/2010/main" val="95142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37% of London Funders’ members offer revenue funding, with 15% offering capital funding. </a:t>
            </a:r>
            <a:endParaRPr lang="en-GB" dirty="0"/>
          </a:p>
        </p:txBody>
      </p:sp>
      <p:sp>
        <p:nvSpPr>
          <p:cNvPr id="4" name="Slide Number Placeholder 3"/>
          <p:cNvSpPr>
            <a:spLocks noGrp="1"/>
          </p:cNvSpPr>
          <p:nvPr>
            <p:ph type="sldNum" sz="quarter" idx="10"/>
          </p:nvPr>
        </p:nvSpPr>
        <p:spPr/>
        <p:txBody>
          <a:bodyPr/>
          <a:lstStyle/>
          <a:p>
            <a:fld id="{E9B43E85-7D02-44C0-87E8-2E8A4C7CB707}" type="slidenum">
              <a:rPr lang="en-GB" smtClean="0"/>
              <a:t>8</a:t>
            </a:fld>
            <a:endParaRPr lang="en-GB"/>
          </a:p>
        </p:txBody>
      </p:sp>
    </p:spTree>
    <p:extLst>
      <p:ext uri="{BB962C8B-B14F-4D97-AF65-F5344CB8AC3E}">
        <p14:creationId xmlns:p14="http://schemas.microsoft.com/office/powerpoint/2010/main" val="2547996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3</a:t>
            </a:r>
            <a:r>
              <a:rPr lang="en-GB" sz="1200" kern="1200" dirty="0">
                <a:solidFill>
                  <a:schemeClr val="tx1"/>
                </a:solidFill>
                <a:effectLst/>
                <a:latin typeface="+mn-lt"/>
                <a:ea typeface="+mn-ea"/>
                <a:cs typeface="+mn-cs"/>
              </a:rPr>
              <a:t>1% of respondents give out less than £500K each year</a:t>
            </a:r>
          </a:p>
        </p:txBody>
      </p:sp>
      <p:sp>
        <p:nvSpPr>
          <p:cNvPr id="4" name="Slide Number Placeholder 3"/>
          <p:cNvSpPr>
            <a:spLocks noGrp="1"/>
          </p:cNvSpPr>
          <p:nvPr>
            <p:ph type="sldNum" sz="quarter" idx="10"/>
          </p:nvPr>
        </p:nvSpPr>
        <p:spPr/>
        <p:txBody>
          <a:bodyPr/>
          <a:lstStyle/>
          <a:p>
            <a:fld id="{E9B43E85-7D02-44C0-87E8-2E8A4C7CB707}" type="slidenum">
              <a:rPr lang="en-GB" smtClean="0"/>
              <a:t>9</a:t>
            </a:fld>
            <a:endParaRPr lang="en-GB"/>
          </a:p>
        </p:txBody>
      </p:sp>
    </p:spTree>
    <p:extLst>
      <p:ext uri="{BB962C8B-B14F-4D97-AF65-F5344CB8AC3E}">
        <p14:creationId xmlns:p14="http://schemas.microsoft.com/office/powerpoint/2010/main" val="4290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73% of members see themselves as both proactive and reactive funders</a:t>
            </a:r>
            <a:endParaRPr lang="en-GB" dirty="0"/>
          </a:p>
        </p:txBody>
      </p:sp>
      <p:sp>
        <p:nvSpPr>
          <p:cNvPr id="4" name="Slide Number Placeholder 3"/>
          <p:cNvSpPr>
            <a:spLocks noGrp="1"/>
          </p:cNvSpPr>
          <p:nvPr>
            <p:ph type="sldNum" sz="quarter" idx="5"/>
          </p:nvPr>
        </p:nvSpPr>
        <p:spPr/>
        <p:txBody>
          <a:bodyPr/>
          <a:lstStyle/>
          <a:p>
            <a:fld id="{E9B43E85-7D02-44C0-87E8-2E8A4C7CB707}" type="slidenum">
              <a:rPr lang="en-GB" smtClean="0"/>
              <a:t>10</a:t>
            </a:fld>
            <a:endParaRPr lang="en-GB"/>
          </a:p>
        </p:txBody>
      </p:sp>
    </p:spTree>
    <p:extLst>
      <p:ext uri="{BB962C8B-B14F-4D97-AF65-F5344CB8AC3E}">
        <p14:creationId xmlns:p14="http://schemas.microsoft.com/office/powerpoint/2010/main" val="2380993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respondents stated they were not interested in collaboration</a:t>
            </a:r>
            <a:endParaRPr lang="en-GB" dirty="0"/>
          </a:p>
        </p:txBody>
      </p:sp>
      <p:sp>
        <p:nvSpPr>
          <p:cNvPr id="4" name="Slide Number Placeholder 3"/>
          <p:cNvSpPr>
            <a:spLocks noGrp="1"/>
          </p:cNvSpPr>
          <p:nvPr>
            <p:ph type="sldNum" sz="quarter" idx="5"/>
          </p:nvPr>
        </p:nvSpPr>
        <p:spPr/>
        <p:txBody>
          <a:bodyPr/>
          <a:lstStyle/>
          <a:p>
            <a:fld id="{E9B43E85-7D02-44C0-87E8-2E8A4C7CB707}" type="slidenum">
              <a:rPr lang="en-GB" smtClean="0"/>
              <a:t>11</a:t>
            </a:fld>
            <a:endParaRPr lang="en-GB"/>
          </a:p>
        </p:txBody>
      </p:sp>
    </p:spTree>
    <p:extLst>
      <p:ext uri="{BB962C8B-B14F-4D97-AF65-F5344CB8AC3E}">
        <p14:creationId xmlns:p14="http://schemas.microsoft.com/office/powerpoint/2010/main" val="1599819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57% of respondents said they </a:t>
            </a:r>
            <a:r>
              <a:rPr lang="en-US" i="1" dirty="0"/>
              <a:t>can</a:t>
            </a:r>
            <a:r>
              <a:rPr lang="en-US" i="0" dirty="0"/>
              <a:t> fund in all boroughs, only 32% of respondents </a:t>
            </a:r>
            <a:r>
              <a:rPr lang="en-US" i="1" dirty="0"/>
              <a:t>did</a:t>
            </a:r>
            <a:r>
              <a:rPr lang="en-US" i="0" dirty="0"/>
              <a:t> fund in all boroughs</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9B43E85-7D02-44C0-87E8-2E8A4C7CB707}" type="slidenum">
              <a:rPr lang="en-GB" smtClean="0"/>
              <a:t>12</a:t>
            </a:fld>
            <a:endParaRPr lang="en-GB"/>
          </a:p>
        </p:txBody>
      </p:sp>
    </p:spTree>
    <p:extLst>
      <p:ext uri="{BB962C8B-B14F-4D97-AF65-F5344CB8AC3E}">
        <p14:creationId xmlns:p14="http://schemas.microsoft.com/office/powerpoint/2010/main" val="3011594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9B43E85-7D02-44C0-87E8-2E8A4C7CB707}" type="slidenum">
              <a:rPr lang="en-GB" smtClean="0"/>
              <a:t>13</a:t>
            </a:fld>
            <a:endParaRPr lang="en-GB"/>
          </a:p>
        </p:txBody>
      </p:sp>
    </p:spTree>
    <p:extLst>
      <p:ext uri="{BB962C8B-B14F-4D97-AF65-F5344CB8AC3E}">
        <p14:creationId xmlns:p14="http://schemas.microsoft.com/office/powerpoint/2010/main" val="15529704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b="1">
                <a:solidFill>
                  <a:schemeClr val="bg1"/>
                </a:solidFill>
                <a:latin typeface="+mn-lt"/>
              </a:defRPr>
            </a:lvl1pPr>
          </a:lstStyle>
          <a:p>
            <a:r>
              <a:rPr kumimoji="0" lang="en-US" dirty="0"/>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latin typeface="Century Gothic" panose="020B050202020202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2D67E237-97D7-470A-92AD-61B07DE2FC3B}" type="datetimeFigureOut">
              <a:rPr lang="en-GB" smtClean="0"/>
              <a:t>06/12/2021</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4BA05F0-A7E9-4279-88E8-F00CC5298D27}" type="slidenum">
              <a:rPr lang="en-GB" smtClean="0"/>
              <a:t>‹#›</a:t>
            </a:fld>
            <a:endParaRPr lang="en-GB"/>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732240" y="4817523"/>
            <a:ext cx="2228986" cy="1857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67E237-97D7-470A-92AD-61B07DE2FC3B}"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D67E237-97D7-470A-92AD-61B07DE2FC3B}"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mn-lt"/>
              </a:defRPr>
            </a:lvl1pPr>
          </a:lstStyle>
          <a:p>
            <a:r>
              <a:rPr kumimoji="0" lang="en-US" dirty="0"/>
              <a:t>Click to edit Master title style</a:t>
            </a:r>
          </a:p>
        </p:txBody>
      </p:sp>
      <p:sp>
        <p:nvSpPr>
          <p:cNvPr id="3" name="Content Placeholder 2"/>
          <p:cNvSpPr>
            <a:spLocks noGrp="1"/>
          </p:cNvSpPr>
          <p:nvPr>
            <p:ph idx="1"/>
          </p:nvPr>
        </p:nvSpPr>
        <p:spPr/>
        <p:txBody>
          <a:bodyPr/>
          <a:lstStyle>
            <a:lvl1pPr>
              <a:defRPr>
                <a:latin typeface="Century Gothic" panose="020B0502020202020204" pitchFamily="34" charset="0"/>
              </a:defRPr>
            </a:lvl1pPr>
            <a:lvl2pPr>
              <a:defRPr>
                <a:latin typeface="Century Gothic" panose="020B0502020202020204" pitchFamily="34" charset="0"/>
              </a:defRPr>
            </a:lvl2pPr>
            <a:lvl3pPr>
              <a:defRPr>
                <a:latin typeface="Century Gothic" panose="020B0502020202020204" pitchFamily="34" charset="0"/>
              </a:defRPr>
            </a:lvl3pPr>
            <a:lvl4pPr>
              <a:defRPr>
                <a:latin typeface="Century Gothic" panose="020B0502020202020204" pitchFamily="34" charset="0"/>
              </a:defRPr>
            </a:lvl4pPr>
            <a:lvl5pPr>
              <a:defRPr>
                <a:latin typeface="Century Gothic" panose="020B050202020202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Date Placeholder 3"/>
          <p:cNvSpPr>
            <a:spLocks noGrp="1"/>
          </p:cNvSpPr>
          <p:nvPr>
            <p:ph type="dt" sz="half" idx="10"/>
          </p:nvPr>
        </p:nvSpPr>
        <p:spPr/>
        <p:txBody>
          <a:bodyPr/>
          <a:lstStyle/>
          <a:p>
            <a:fld id="{2D67E237-97D7-470A-92AD-61B07DE2FC3B}"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A05F0-A7E9-4279-88E8-F00CC5298D27}"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61048" y="5733256"/>
            <a:ext cx="1023043" cy="85231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D67E237-97D7-470A-92AD-61B07DE2FC3B}" type="datetimeFigureOut">
              <a:rPr lang="en-GB" smtClean="0"/>
              <a:t>06/12/2021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67E237-97D7-470A-92AD-61B07DE2FC3B}"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2D67E237-97D7-470A-92AD-61B07DE2FC3B}" type="datetimeFigureOut">
              <a:rPr lang="en-GB" smtClean="0"/>
              <a:t>06/12/2021</a:t>
            </a:fld>
            <a:endParaRPr lang="en-GB"/>
          </a:p>
        </p:txBody>
      </p:sp>
      <p:sp>
        <p:nvSpPr>
          <p:cNvPr id="27" name="Slide Number Placeholder 26"/>
          <p:cNvSpPr>
            <a:spLocks noGrp="1"/>
          </p:cNvSpPr>
          <p:nvPr>
            <p:ph type="sldNum" sz="quarter" idx="11"/>
          </p:nvPr>
        </p:nvSpPr>
        <p:spPr/>
        <p:txBody>
          <a:bodyPr rtlCol="0"/>
          <a:lstStyle/>
          <a:p>
            <a:fld id="{74BA05F0-A7E9-4279-88E8-F00CC5298D27}" type="slidenum">
              <a:rPr lang="en-GB" smtClean="0"/>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2D67E237-97D7-470A-92AD-61B07DE2FC3B}" type="datetimeFigureOut">
              <a:rPr lang="en-GB" smtClean="0"/>
              <a:t>06/12/2021</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74BA05F0-A7E9-4279-88E8-F00CC5298D2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67E237-97D7-470A-92AD-61B07DE2FC3B}" type="datetimeFigureOut">
              <a:rPr lang="en-GB" smtClean="0"/>
              <a:t>06/12/2021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D67E237-97D7-470A-92AD-61B07DE2FC3B}"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D67E237-97D7-470A-92AD-61B07DE2FC3B}" type="datetimeFigureOut">
              <a:rPr lang="en-GB" smtClean="0"/>
              <a:t>06/12/2021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BA05F0-A7E9-4279-88E8-F00CC5298D2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D67E237-97D7-470A-92AD-61B07DE2FC3B}" type="datetimeFigureOut">
              <a:rPr lang="en-GB" smtClean="0"/>
              <a:t>06/12/2021</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4BA05F0-A7E9-4279-88E8-F00CC5298D2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London Funders Member Audit 2020/21</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3633124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340DB-6EE0-4B9A-9A11-0F884E772A1C}"/>
              </a:ext>
            </a:extLst>
          </p:cNvPr>
          <p:cNvSpPr>
            <a:spLocks noGrp="1"/>
          </p:cNvSpPr>
          <p:nvPr>
            <p:ph type="title"/>
          </p:nvPr>
        </p:nvSpPr>
        <p:spPr>
          <a:xfrm>
            <a:off x="107504" y="836712"/>
            <a:ext cx="8928992" cy="1080120"/>
          </a:xfrm>
        </p:spPr>
        <p:txBody>
          <a:bodyPr>
            <a:normAutofit fontScale="90000"/>
          </a:bodyPr>
          <a:lstStyle/>
          <a:p>
            <a:r>
              <a:rPr lang="en-US" dirty="0"/>
              <a:t>Do funders see their funding approach as proactive or responsive? </a:t>
            </a:r>
            <a:endParaRPr lang="en-GB" dirty="0"/>
          </a:p>
        </p:txBody>
      </p:sp>
      <p:graphicFrame>
        <p:nvGraphicFramePr>
          <p:cNvPr id="5" name="Content Placeholder 4">
            <a:extLst>
              <a:ext uri="{FF2B5EF4-FFF2-40B4-BE49-F238E27FC236}">
                <a16:creationId xmlns:a16="http://schemas.microsoft.com/office/drawing/2014/main" id="{4824A0E1-E177-49A9-B228-7115320BFF9E}"/>
              </a:ext>
            </a:extLst>
          </p:cNvPr>
          <p:cNvGraphicFramePr>
            <a:graphicFrameLocks noGrp="1"/>
          </p:cNvGraphicFramePr>
          <p:nvPr>
            <p:ph idx="1"/>
            <p:extLst>
              <p:ext uri="{D42A27DB-BD31-4B8C-83A1-F6EECF244321}">
                <p14:modId xmlns:p14="http://schemas.microsoft.com/office/powerpoint/2010/main" val="1465057754"/>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3919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A96BD-E119-4F28-9CA3-D2CEAABBE2F8}"/>
              </a:ext>
            </a:extLst>
          </p:cNvPr>
          <p:cNvSpPr>
            <a:spLocks noGrp="1"/>
          </p:cNvSpPr>
          <p:nvPr>
            <p:ph type="title"/>
          </p:nvPr>
        </p:nvSpPr>
        <p:spPr>
          <a:xfrm>
            <a:off x="251520" y="908720"/>
            <a:ext cx="8229600" cy="1066800"/>
          </a:xfrm>
        </p:spPr>
        <p:txBody>
          <a:bodyPr>
            <a:normAutofit fontScale="90000"/>
          </a:bodyPr>
          <a:lstStyle/>
          <a:p>
            <a:r>
              <a:rPr lang="en-US" dirty="0"/>
              <a:t>How interested are funders in collaborating with other funders? </a:t>
            </a:r>
            <a:endParaRPr lang="en-GB" dirty="0"/>
          </a:p>
        </p:txBody>
      </p:sp>
      <p:graphicFrame>
        <p:nvGraphicFramePr>
          <p:cNvPr id="9" name="Content Placeholder 8">
            <a:extLst>
              <a:ext uri="{FF2B5EF4-FFF2-40B4-BE49-F238E27FC236}">
                <a16:creationId xmlns:a16="http://schemas.microsoft.com/office/drawing/2014/main" id="{46D7A273-17DB-415C-8B50-75F8E8BE827F}"/>
              </a:ext>
            </a:extLst>
          </p:cNvPr>
          <p:cNvGraphicFramePr>
            <a:graphicFrameLocks noGrp="1"/>
          </p:cNvGraphicFramePr>
          <p:nvPr>
            <p:ph idx="1"/>
            <p:extLst>
              <p:ext uri="{D42A27DB-BD31-4B8C-83A1-F6EECF244321}">
                <p14:modId xmlns:p14="http://schemas.microsoft.com/office/powerpoint/2010/main" val="1105857883"/>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785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a:extLst>
              <a:ext uri="{FF2B5EF4-FFF2-40B4-BE49-F238E27FC236}">
                <a16:creationId xmlns:a16="http://schemas.microsoft.com/office/drawing/2014/main" id="{3CD8C56C-5858-467D-B89F-3F8C546BCB42}"/>
              </a:ext>
            </a:extLst>
          </p:cNvPr>
          <p:cNvPicPr>
            <a:picLocks noGrp="1" noChangeAspect="1"/>
          </p:cNvPicPr>
          <p:nvPr>
            <p:ph idx="1"/>
          </p:nvPr>
        </p:nvPicPr>
        <p:blipFill>
          <a:blip r:embed="rId3"/>
          <a:stretch>
            <a:fillRect/>
          </a:stretch>
        </p:blipFill>
        <p:spPr>
          <a:xfrm>
            <a:off x="1434860" y="1340768"/>
            <a:ext cx="6274279" cy="5213976"/>
          </a:xfrm>
          <a:prstGeom prst="rect">
            <a:avLst/>
          </a:prstGeom>
        </p:spPr>
      </p:pic>
      <p:sp>
        <p:nvSpPr>
          <p:cNvPr id="2" name="Title 1"/>
          <p:cNvSpPr>
            <a:spLocks noGrp="1"/>
          </p:cNvSpPr>
          <p:nvPr>
            <p:ph type="title"/>
          </p:nvPr>
        </p:nvSpPr>
        <p:spPr>
          <a:xfrm>
            <a:off x="174300" y="548680"/>
            <a:ext cx="8229600" cy="1224136"/>
          </a:xfrm>
        </p:spPr>
        <p:txBody>
          <a:bodyPr>
            <a:normAutofit fontScale="90000"/>
          </a:bodyPr>
          <a:lstStyle/>
          <a:p>
            <a:r>
              <a:rPr lang="en-GB" dirty="0"/>
              <a:t>Where </a:t>
            </a:r>
            <a:r>
              <a:rPr lang="en-GB" i="1" dirty="0"/>
              <a:t>did</a:t>
            </a:r>
            <a:r>
              <a:rPr lang="en-GB" dirty="0"/>
              <a:t> funders fund in 2020/21?</a:t>
            </a:r>
          </a:p>
        </p:txBody>
      </p:sp>
    </p:spTree>
    <p:extLst>
      <p:ext uri="{BB962C8B-B14F-4D97-AF65-F5344CB8AC3E}">
        <p14:creationId xmlns:p14="http://schemas.microsoft.com/office/powerpoint/2010/main" val="333545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E12DA-C149-4628-9341-5C70E9CED2C9}"/>
              </a:ext>
            </a:extLst>
          </p:cNvPr>
          <p:cNvSpPr>
            <a:spLocks noGrp="1"/>
          </p:cNvSpPr>
          <p:nvPr>
            <p:ph type="title"/>
          </p:nvPr>
        </p:nvSpPr>
        <p:spPr>
          <a:xfrm>
            <a:off x="107504" y="537914"/>
            <a:ext cx="8229600" cy="1066800"/>
          </a:xfrm>
        </p:spPr>
        <p:txBody>
          <a:bodyPr/>
          <a:lstStyle/>
          <a:p>
            <a:r>
              <a:rPr lang="en-US" dirty="0"/>
              <a:t>Compared to 2019/20</a:t>
            </a:r>
            <a:endParaRPr lang="en-GB" dirty="0"/>
          </a:p>
        </p:txBody>
      </p:sp>
      <p:graphicFrame>
        <p:nvGraphicFramePr>
          <p:cNvPr id="11" name="Content Placeholder 4">
            <a:extLst>
              <a:ext uri="{FF2B5EF4-FFF2-40B4-BE49-F238E27FC236}">
                <a16:creationId xmlns:a16="http://schemas.microsoft.com/office/drawing/2014/main" id="{7354BECA-AEBD-4392-951D-29CA47A83CD1}"/>
              </a:ext>
            </a:extLst>
          </p:cNvPr>
          <p:cNvGraphicFramePr>
            <a:graphicFrameLocks noGrp="1"/>
          </p:cNvGraphicFramePr>
          <p:nvPr>
            <p:ph idx="1"/>
            <p:extLst>
              <p:ext uri="{D42A27DB-BD31-4B8C-83A1-F6EECF244321}">
                <p14:modId xmlns:p14="http://schemas.microsoft.com/office/powerpoint/2010/main" val="272941364"/>
              </p:ext>
            </p:extLst>
          </p:nvPr>
        </p:nvGraphicFramePr>
        <p:xfrm>
          <a:off x="251520" y="1569995"/>
          <a:ext cx="8784976" cy="4750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3290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232" y="778024"/>
            <a:ext cx="8229600" cy="1066800"/>
          </a:xfrm>
        </p:spPr>
        <p:txBody>
          <a:bodyPr/>
          <a:lstStyle/>
          <a:p>
            <a:r>
              <a:rPr lang="en-GB" dirty="0"/>
              <a:t>What did funders fund?</a:t>
            </a:r>
          </a:p>
        </p:txBody>
      </p:sp>
      <p:graphicFrame>
        <p:nvGraphicFramePr>
          <p:cNvPr id="6" name="Chart 5">
            <a:extLst>
              <a:ext uri="{FF2B5EF4-FFF2-40B4-BE49-F238E27FC236}">
                <a16:creationId xmlns:a16="http://schemas.microsoft.com/office/drawing/2014/main" id="{2CF7AEF9-8850-4198-A829-FE5E10D32963}"/>
              </a:ext>
            </a:extLst>
          </p:cNvPr>
          <p:cNvGraphicFramePr>
            <a:graphicFrameLocks/>
          </p:cNvGraphicFramePr>
          <p:nvPr>
            <p:extLst>
              <p:ext uri="{D42A27DB-BD31-4B8C-83A1-F6EECF244321}">
                <p14:modId xmlns:p14="http://schemas.microsoft.com/office/powerpoint/2010/main" val="2740629357"/>
              </p:ext>
            </p:extLst>
          </p:nvPr>
        </p:nvGraphicFramePr>
        <p:xfrm>
          <a:off x="115888" y="1844824"/>
          <a:ext cx="8619256" cy="482453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913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56" y="764704"/>
            <a:ext cx="8229600" cy="1066800"/>
          </a:xfrm>
        </p:spPr>
        <p:txBody>
          <a:bodyPr/>
          <a:lstStyle/>
          <a:p>
            <a:r>
              <a:rPr lang="en-GB" dirty="0"/>
              <a:t>What people/communities?</a:t>
            </a:r>
          </a:p>
        </p:txBody>
      </p:sp>
      <p:graphicFrame>
        <p:nvGraphicFramePr>
          <p:cNvPr id="11" name="Content Placeholder 10">
            <a:extLst>
              <a:ext uri="{FF2B5EF4-FFF2-40B4-BE49-F238E27FC236}">
                <a16:creationId xmlns:a16="http://schemas.microsoft.com/office/drawing/2014/main" id="{C1C61B56-DDFE-490B-BCE6-1BF04C7EE92B}"/>
              </a:ext>
            </a:extLst>
          </p:cNvPr>
          <p:cNvGraphicFramePr>
            <a:graphicFrameLocks noGrp="1"/>
          </p:cNvGraphicFramePr>
          <p:nvPr>
            <p:ph idx="1"/>
            <p:extLst>
              <p:ext uri="{D42A27DB-BD31-4B8C-83A1-F6EECF244321}">
                <p14:modId xmlns:p14="http://schemas.microsoft.com/office/powerpoint/2010/main" val="1292262412"/>
              </p:ext>
            </p:extLst>
          </p:nvPr>
        </p:nvGraphicFramePr>
        <p:xfrm>
          <a:off x="179512" y="2060848"/>
          <a:ext cx="8507288" cy="43640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248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London Funders survey</a:t>
            </a:r>
          </a:p>
        </p:txBody>
      </p:sp>
      <p:sp>
        <p:nvSpPr>
          <p:cNvPr id="3" name="Content Placeholder 2"/>
          <p:cNvSpPr>
            <a:spLocks noGrp="1"/>
          </p:cNvSpPr>
          <p:nvPr>
            <p:ph idx="1"/>
          </p:nvPr>
        </p:nvSpPr>
        <p:spPr/>
        <p:txBody>
          <a:bodyPr>
            <a:normAutofit/>
          </a:bodyPr>
          <a:lstStyle/>
          <a:p>
            <a:endParaRPr lang="en-GB" dirty="0"/>
          </a:p>
          <a:p>
            <a:r>
              <a:rPr lang="en-GB" dirty="0"/>
              <a:t>Third annual survey mapping how much, where and what members have funded</a:t>
            </a:r>
          </a:p>
          <a:p>
            <a:pPr marL="109728" indent="0">
              <a:buNone/>
            </a:pPr>
            <a:endParaRPr lang="en-GB" dirty="0"/>
          </a:p>
          <a:p>
            <a:r>
              <a:rPr lang="en-GB" dirty="0"/>
              <a:t>58% of members completed the survey</a:t>
            </a:r>
          </a:p>
          <a:p>
            <a:pPr marL="109728" indent="0">
              <a:buNone/>
            </a:pPr>
            <a:endParaRPr lang="en-GB" dirty="0"/>
          </a:p>
          <a:p>
            <a:pPr marL="109728" indent="0">
              <a:buNone/>
            </a:pPr>
            <a:endParaRPr lang="en-GB" b="1" dirty="0"/>
          </a:p>
          <a:p>
            <a:pPr marL="109728" indent="0">
              <a:buNone/>
            </a:pPr>
            <a:endParaRPr lang="en-GB" b="1" dirty="0"/>
          </a:p>
        </p:txBody>
      </p:sp>
    </p:spTree>
    <p:extLst>
      <p:ext uri="{BB962C8B-B14F-4D97-AF65-F5344CB8AC3E}">
        <p14:creationId xmlns:p14="http://schemas.microsoft.com/office/powerpoint/2010/main" val="767941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229600" cy="1066800"/>
          </a:xfrm>
        </p:spPr>
        <p:txBody>
          <a:bodyPr>
            <a:normAutofit/>
          </a:bodyPr>
          <a:lstStyle/>
          <a:p>
            <a:r>
              <a:rPr lang="en-GB" dirty="0"/>
              <a:t>Where do our funders reach? </a:t>
            </a:r>
          </a:p>
        </p:txBody>
      </p:sp>
      <p:graphicFrame>
        <p:nvGraphicFramePr>
          <p:cNvPr id="11" name="Content Placeholder 10">
            <a:extLst>
              <a:ext uri="{FF2B5EF4-FFF2-40B4-BE49-F238E27FC236}">
                <a16:creationId xmlns:a16="http://schemas.microsoft.com/office/drawing/2014/main" id="{7210B9C2-B36D-45DA-AE13-7A9E14588458}"/>
              </a:ext>
            </a:extLst>
          </p:cNvPr>
          <p:cNvGraphicFramePr>
            <a:graphicFrameLocks noGrp="1"/>
          </p:cNvGraphicFramePr>
          <p:nvPr>
            <p:ph idx="1"/>
            <p:extLst>
              <p:ext uri="{D42A27DB-BD31-4B8C-83A1-F6EECF244321}">
                <p14:modId xmlns:p14="http://schemas.microsoft.com/office/powerpoint/2010/main" val="2773115188"/>
              </p:ext>
            </p:extLst>
          </p:nvPr>
        </p:nvGraphicFramePr>
        <p:xfrm>
          <a:off x="1210" y="1988840"/>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546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8566A-6F6E-4F80-9621-5B7E51C826E0}"/>
              </a:ext>
            </a:extLst>
          </p:cNvPr>
          <p:cNvSpPr>
            <a:spLocks noGrp="1"/>
          </p:cNvSpPr>
          <p:nvPr>
            <p:ph type="title"/>
          </p:nvPr>
        </p:nvSpPr>
        <p:spPr>
          <a:xfrm>
            <a:off x="323528" y="908720"/>
            <a:ext cx="8229600" cy="1066800"/>
          </a:xfrm>
        </p:spPr>
        <p:txBody>
          <a:bodyPr vert="horz" lIns="91440" tIns="45720" rIns="91440" bIns="45720" anchor="ctr">
            <a:normAutofit/>
          </a:bodyPr>
          <a:lstStyle/>
          <a:p>
            <a:r>
              <a:rPr lang="en-GB" dirty="0"/>
              <a:t>Process &amp; response rate</a:t>
            </a:r>
            <a:endParaRPr lang="en-US" dirty="0"/>
          </a:p>
        </p:txBody>
      </p:sp>
      <p:graphicFrame>
        <p:nvGraphicFramePr>
          <p:cNvPr id="5" name="Content Placeholder 4">
            <a:extLst>
              <a:ext uri="{FF2B5EF4-FFF2-40B4-BE49-F238E27FC236}">
                <a16:creationId xmlns:a16="http://schemas.microsoft.com/office/drawing/2014/main" id="{9E70AD0C-9175-4FA4-B0B3-DA3C4EB84ADD}"/>
              </a:ext>
            </a:extLst>
          </p:cNvPr>
          <p:cNvGraphicFramePr>
            <a:graphicFrameLocks noGrp="1"/>
          </p:cNvGraphicFramePr>
          <p:nvPr>
            <p:ph idx="1"/>
            <p:extLst>
              <p:ext uri="{D42A27DB-BD31-4B8C-83A1-F6EECF244321}">
                <p14:modId xmlns:p14="http://schemas.microsoft.com/office/powerpoint/2010/main" val="2692255530"/>
              </p:ext>
            </p:extLst>
          </p:nvPr>
        </p:nvGraphicFramePr>
        <p:xfrm>
          <a:off x="611560" y="2060848"/>
          <a:ext cx="7499176" cy="43640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31871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8FBB8-332C-4E63-A4E1-98C9D44397C3}"/>
              </a:ext>
            </a:extLst>
          </p:cNvPr>
          <p:cNvSpPr>
            <a:spLocks noGrp="1"/>
          </p:cNvSpPr>
          <p:nvPr>
            <p:ph type="title"/>
          </p:nvPr>
        </p:nvSpPr>
        <p:spPr>
          <a:xfrm>
            <a:off x="116070" y="908720"/>
            <a:ext cx="8229600" cy="1066800"/>
          </a:xfrm>
        </p:spPr>
        <p:txBody>
          <a:bodyPr/>
          <a:lstStyle/>
          <a:p>
            <a:r>
              <a:rPr lang="en-GB" dirty="0"/>
              <a:t>Types of Funding</a:t>
            </a:r>
          </a:p>
        </p:txBody>
      </p:sp>
      <p:graphicFrame>
        <p:nvGraphicFramePr>
          <p:cNvPr id="5" name="Content Placeholder 4">
            <a:extLst>
              <a:ext uri="{FF2B5EF4-FFF2-40B4-BE49-F238E27FC236}">
                <a16:creationId xmlns:a16="http://schemas.microsoft.com/office/drawing/2014/main" id="{EA26ABF4-BEA2-4D19-9D16-E218A952F841}"/>
              </a:ext>
            </a:extLst>
          </p:cNvPr>
          <p:cNvGraphicFramePr>
            <a:graphicFrameLocks noGrp="1"/>
          </p:cNvGraphicFramePr>
          <p:nvPr>
            <p:ph idx="1"/>
            <p:extLst>
              <p:ext uri="{D42A27DB-BD31-4B8C-83A1-F6EECF244321}">
                <p14:modId xmlns:p14="http://schemas.microsoft.com/office/powerpoint/2010/main" val="999331559"/>
              </p:ext>
            </p:extLst>
          </p:nvPr>
        </p:nvGraphicFramePr>
        <p:xfrm>
          <a:off x="107504" y="2132856"/>
          <a:ext cx="8579296" cy="44409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16129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76A98-410F-475B-90F6-4390FFAB08E5}"/>
              </a:ext>
            </a:extLst>
          </p:cNvPr>
          <p:cNvSpPr>
            <a:spLocks noGrp="1"/>
          </p:cNvSpPr>
          <p:nvPr>
            <p:ph type="title"/>
          </p:nvPr>
        </p:nvSpPr>
        <p:spPr>
          <a:xfrm>
            <a:off x="179512" y="836712"/>
            <a:ext cx="8507288" cy="1373088"/>
          </a:xfrm>
        </p:spPr>
        <p:txBody>
          <a:bodyPr>
            <a:normAutofit fontScale="90000"/>
          </a:bodyPr>
          <a:lstStyle/>
          <a:p>
            <a:r>
              <a:rPr lang="en-US" dirty="0"/>
              <a:t>What funders are expecting to happen to their grantmaking this FY</a:t>
            </a:r>
            <a:endParaRPr lang="en-GB" dirty="0"/>
          </a:p>
        </p:txBody>
      </p:sp>
      <p:graphicFrame>
        <p:nvGraphicFramePr>
          <p:cNvPr id="5" name="Content Placeholder 4">
            <a:extLst>
              <a:ext uri="{FF2B5EF4-FFF2-40B4-BE49-F238E27FC236}">
                <a16:creationId xmlns:a16="http://schemas.microsoft.com/office/drawing/2014/main" id="{3EE3C4BB-C26D-48FD-A173-11FD4934AC43}"/>
              </a:ext>
            </a:extLst>
          </p:cNvPr>
          <p:cNvGraphicFramePr>
            <a:graphicFrameLocks noGrp="1"/>
          </p:cNvGraphicFramePr>
          <p:nvPr>
            <p:ph idx="1"/>
            <p:extLst>
              <p:ext uri="{D42A27DB-BD31-4B8C-83A1-F6EECF244321}">
                <p14:modId xmlns:p14="http://schemas.microsoft.com/office/powerpoint/2010/main" val="906835146"/>
              </p:ext>
            </p:extLst>
          </p:nvPr>
        </p:nvGraphicFramePr>
        <p:xfrm>
          <a:off x="323528" y="2348880"/>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512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F6BA0-5DB3-4103-9BB5-76DF1052CE30}"/>
              </a:ext>
            </a:extLst>
          </p:cNvPr>
          <p:cNvSpPr>
            <a:spLocks noGrp="1"/>
          </p:cNvSpPr>
          <p:nvPr>
            <p:ph type="title"/>
          </p:nvPr>
        </p:nvSpPr>
        <p:spPr>
          <a:xfrm>
            <a:off x="323528" y="908720"/>
            <a:ext cx="8229600" cy="1066800"/>
          </a:xfrm>
        </p:spPr>
        <p:txBody>
          <a:bodyPr>
            <a:normAutofit fontScale="90000"/>
          </a:bodyPr>
          <a:lstStyle/>
          <a:p>
            <a:r>
              <a:rPr lang="en-US" dirty="0"/>
              <a:t>Are funders using the 360 data standard?</a:t>
            </a:r>
            <a:endParaRPr lang="en-GB" dirty="0"/>
          </a:p>
        </p:txBody>
      </p:sp>
      <p:graphicFrame>
        <p:nvGraphicFramePr>
          <p:cNvPr id="5" name="Content Placeholder 4">
            <a:extLst>
              <a:ext uri="{FF2B5EF4-FFF2-40B4-BE49-F238E27FC236}">
                <a16:creationId xmlns:a16="http://schemas.microsoft.com/office/drawing/2014/main" id="{F7CE57CF-1763-44C3-8ACF-CBB293ECCE40}"/>
              </a:ext>
            </a:extLst>
          </p:cNvPr>
          <p:cNvGraphicFramePr>
            <a:graphicFrameLocks noGrp="1"/>
          </p:cNvGraphicFramePr>
          <p:nvPr>
            <p:ph idx="1"/>
            <p:extLst>
              <p:ext uri="{D42A27DB-BD31-4B8C-83A1-F6EECF244321}">
                <p14:modId xmlns:p14="http://schemas.microsoft.com/office/powerpoint/2010/main" val="1814869173"/>
              </p:ext>
            </p:extLst>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7157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246" y="836712"/>
            <a:ext cx="8229600" cy="1066800"/>
          </a:xfrm>
        </p:spPr>
        <p:txBody>
          <a:bodyPr/>
          <a:lstStyle/>
          <a:p>
            <a:r>
              <a:rPr lang="en-GB" dirty="0"/>
              <a:t>Types of funding</a:t>
            </a:r>
          </a:p>
        </p:txBody>
      </p:sp>
      <p:graphicFrame>
        <p:nvGraphicFramePr>
          <p:cNvPr id="7" name="Content Placeholder 6">
            <a:extLst>
              <a:ext uri="{FF2B5EF4-FFF2-40B4-BE49-F238E27FC236}">
                <a16:creationId xmlns:a16="http://schemas.microsoft.com/office/drawing/2014/main" id="{2607E4BD-C51D-40AD-82A9-07F1DFDE99D9}"/>
              </a:ext>
            </a:extLst>
          </p:cNvPr>
          <p:cNvGraphicFramePr>
            <a:graphicFrameLocks noGrp="1"/>
          </p:cNvGraphicFramePr>
          <p:nvPr>
            <p:ph idx="1"/>
            <p:extLst>
              <p:ext uri="{D42A27DB-BD31-4B8C-83A1-F6EECF244321}">
                <p14:modId xmlns:p14="http://schemas.microsoft.com/office/powerpoint/2010/main" val="4021842634"/>
              </p:ext>
            </p:extLst>
          </p:nvPr>
        </p:nvGraphicFramePr>
        <p:xfrm>
          <a:off x="251520" y="1772816"/>
          <a:ext cx="8538234" cy="48010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1874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323" y="799248"/>
            <a:ext cx="8229600" cy="1066800"/>
          </a:xfrm>
        </p:spPr>
        <p:txBody>
          <a:bodyPr>
            <a:normAutofit fontScale="90000"/>
          </a:bodyPr>
          <a:lstStyle/>
          <a:p>
            <a:r>
              <a:rPr lang="en-GB" dirty="0"/>
              <a:t>Amount distributed each year by members</a:t>
            </a:r>
          </a:p>
        </p:txBody>
      </p:sp>
      <p:sp>
        <p:nvSpPr>
          <p:cNvPr id="5" name="Content Placeholder 2">
            <a:extLst>
              <a:ext uri="{FF2B5EF4-FFF2-40B4-BE49-F238E27FC236}">
                <a16:creationId xmlns:a16="http://schemas.microsoft.com/office/drawing/2014/main" id="{1B95D2FA-2A81-4ACE-B2F8-CAF115E5D63E}"/>
              </a:ext>
            </a:extLst>
          </p:cNvPr>
          <p:cNvSpPr txBox="1">
            <a:spLocks/>
          </p:cNvSpPr>
          <p:nvPr/>
        </p:nvSpPr>
        <p:spPr>
          <a:xfrm>
            <a:off x="457200" y="2249424"/>
            <a:ext cx="8229600" cy="4325112"/>
          </a:xfrm>
          <a:prstGeom prst="rect">
            <a:avLst/>
          </a:prstGeom>
        </p:spPr>
        <p:txBody>
          <a:bodyPr vert="horz">
            <a:normAutofit/>
          </a:bodyPr>
          <a:lstStyle>
            <a:lvl1pPr marL="365760" indent="-256032" algn="l" rtl="0" eaLnBrk="1" latinLnBrk="0" hangingPunct="1">
              <a:spcBef>
                <a:spcPts val="300"/>
              </a:spcBef>
              <a:buClr>
                <a:schemeClr val="accent3"/>
              </a:buClr>
              <a:buFont typeface="Georgia"/>
              <a:buChar char="•"/>
              <a:defRPr kumimoji="0" sz="2800" kern="1200">
                <a:solidFill>
                  <a:schemeClr val="tx1"/>
                </a:solidFill>
                <a:latin typeface="Century Gothic" panose="020B0502020202020204" pitchFamily="34" charset="0"/>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Century Gothic" panose="020B0502020202020204" pitchFamily="34" charset="0"/>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Century Gothic" panose="020B0502020202020204" pitchFamily="34" charset="0"/>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Century Gothic" panose="020B0502020202020204" pitchFamily="34" charset="0"/>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Century Gothic" panose="020B0502020202020204" pitchFamily="34"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a:lstStyle>
          <a:p>
            <a:endParaRPr lang="en-GB" dirty="0"/>
          </a:p>
        </p:txBody>
      </p:sp>
      <p:graphicFrame>
        <p:nvGraphicFramePr>
          <p:cNvPr id="10" name="Content Placeholder 9">
            <a:extLst>
              <a:ext uri="{FF2B5EF4-FFF2-40B4-BE49-F238E27FC236}">
                <a16:creationId xmlns:a16="http://schemas.microsoft.com/office/drawing/2014/main" id="{932E649B-1EFD-4F53-95E7-F292272C08B8}"/>
              </a:ext>
            </a:extLst>
          </p:cNvPr>
          <p:cNvGraphicFramePr>
            <a:graphicFrameLocks noGrp="1"/>
          </p:cNvGraphicFramePr>
          <p:nvPr>
            <p:ph idx="1"/>
            <p:extLst>
              <p:ext uri="{D42A27DB-BD31-4B8C-83A1-F6EECF244321}">
                <p14:modId xmlns:p14="http://schemas.microsoft.com/office/powerpoint/2010/main" val="2015367315"/>
              </p:ext>
            </p:extLst>
          </p:nvPr>
        </p:nvGraphicFramePr>
        <p:xfrm>
          <a:off x="93810" y="1866048"/>
          <a:ext cx="8316113" cy="41927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329116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London Funders">
      <a:dk1>
        <a:srgbClr val="30001E"/>
      </a:dk1>
      <a:lt1>
        <a:sysClr val="window" lastClr="FFFFFF"/>
      </a:lt1>
      <a:dk2>
        <a:srgbClr val="5F003B"/>
      </a:dk2>
      <a:lt2>
        <a:srgbClr val="DEDEDE"/>
      </a:lt2>
      <a:accent1>
        <a:srgbClr val="594AA2"/>
      </a:accent1>
      <a:accent2>
        <a:srgbClr val="5F003B"/>
      </a:accent2>
      <a:accent3>
        <a:srgbClr val="9A398D"/>
      </a:accent3>
      <a:accent4>
        <a:srgbClr val="346583"/>
      </a:accent4>
      <a:accent5>
        <a:srgbClr val="5292BA"/>
      </a:accent5>
      <a:accent6>
        <a:srgbClr val="5C92B5"/>
      </a:accent6>
      <a:hlink>
        <a:srgbClr val="67AFBD"/>
      </a:hlink>
      <a:folHlink>
        <a:srgbClr val="ACCBDE"/>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Custom 1">
    <a:dk1>
      <a:sysClr val="windowText" lastClr="000000"/>
    </a:dk1>
    <a:lt1>
      <a:sysClr val="window" lastClr="FFFFFF"/>
    </a:lt1>
    <a:dk2>
      <a:srgbClr val="44546A"/>
    </a:dk2>
    <a:lt2>
      <a:srgbClr val="E7E6E6"/>
    </a:lt2>
    <a:accent1>
      <a:srgbClr val="ED71A8"/>
    </a:accent1>
    <a:accent2>
      <a:srgbClr val="C7047E"/>
    </a:accent2>
    <a:accent3>
      <a:srgbClr val="770B4B"/>
    </a:accent3>
    <a:accent4>
      <a:srgbClr val="3E0020"/>
    </a:accent4>
    <a:accent5>
      <a:srgbClr val="000000"/>
    </a:accent5>
    <a:accent6>
      <a:srgbClr val="770B4B"/>
    </a:accent6>
    <a:hlink>
      <a:srgbClr val="770B4B"/>
    </a:hlink>
    <a:folHlink>
      <a:srgbClr val="770B4B"/>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A9B5EDB9AF30049BA9235DA3D725854" ma:contentTypeVersion="13" ma:contentTypeDescription="Create a new document." ma:contentTypeScope="" ma:versionID="e257388852dd7c999f371cc377f19b6a">
  <xsd:schema xmlns:xsd="http://www.w3.org/2001/XMLSchema" xmlns:xs="http://www.w3.org/2001/XMLSchema" xmlns:p="http://schemas.microsoft.com/office/2006/metadata/properties" xmlns:ns2="1d3e7ae0-a111-4f7f-b0e8-274c401a14d2" xmlns:ns3="bec6d8a1-fcfc-49f1-a6de-fcb0feaf700a" targetNamespace="http://schemas.microsoft.com/office/2006/metadata/properties" ma:root="true" ma:fieldsID="5f5adc9425020729dff952d59df383fe" ns2:_="" ns3:_="">
    <xsd:import namespace="1d3e7ae0-a111-4f7f-b0e8-274c401a14d2"/>
    <xsd:import namespace="bec6d8a1-fcfc-49f1-a6de-fcb0feaf700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3:SharedWithUsers" minOccurs="0"/>
                <xsd:element ref="ns3:SharedWithDetails"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d3e7ae0-a111-4f7f-b0e8-274c401a14d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ec6d8a1-fcfc-49f1-a6de-fcb0feaf700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57B210-61E3-40AE-A432-4468F107B2E0}">
  <ds:schemaRefs>
    <ds:schemaRef ds:uri="http://schemas.microsoft.com/sharepoint/v3/contenttype/forms"/>
  </ds:schemaRefs>
</ds:datastoreItem>
</file>

<file path=customXml/itemProps2.xml><?xml version="1.0" encoding="utf-8"?>
<ds:datastoreItem xmlns:ds="http://schemas.openxmlformats.org/officeDocument/2006/customXml" ds:itemID="{28AA6A9F-F0C2-4E34-8759-165F36FCBB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d3e7ae0-a111-4f7f-b0e8-274c401a14d2"/>
    <ds:schemaRef ds:uri="bec6d8a1-fcfc-49f1-a6de-fcb0feaf70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00F8D11-D695-4E82-9F9D-5A234B0BD148}">
  <ds:schemaRef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dcmitype/"/>
    <ds:schemaRef ds:uri="http://purl.org/dc/elements/1.1/"/>
    <ds:schemaRef ds:uri="bec6d8a1-fcfc-49f1-a6de-fcb0feaf700a"/>
    <ds:schemaRef ds:uri="http://schemas.openxmlformats.org/package/2006/metadata/core-properties"/>
    <ds:schemaRef ds:uri="1d3e7ae0-a111-4f7f-b0e8-274c401a14d2"/>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Urban</Template>
  <TotalTime>60</TotalTime>
  <Words>373</Words>
  <Application>Microsoft Office PowerPoint</Application>
  <PresentationFormat>On-screen Show (4:3)</PresentationFormat>
  <Paragraphs>52</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Century Gothic</vt:lpstr>
      <vt:lpstr>Georgia</vt:lpstr>
      <vt:lpstr>Trebuchet MS</vt:lpstr>
      <vt:lpstr>Wingdings 2</vt:lpstr>
      <vt:lpstr>Urban</vt:lpstr>
      <vt:lpstr>London Funders Member Audit 2020/21</vt:lpstr>
      <vt:lpstr>London Funders survey</vt:lpstr>
      <vt:lpstr>Where do our funders reach? </vt:lpstr>
      <vt:lpstr>Process &amp; response rate</vt:lpstr>
      <vt:lpstr>Types of Funding</vt:lpstr>
      <vt:lpstr>What funders are expecting to happen to their grantmaking this FY</vt:lpstr>
      <vt:lpstr>Are funders using the 360 data standard?</vt:lpstr>
      <vt:lpstr>Types of funding</vt:lpstr>
      <vt:lpstr>Amount distributed each year by members</vt:lpstr>
      <vt:lpstr>Do funders see their funding approach as proactive or responsive? </vt:lpstr>
      <vt:lpstr>How interested are funders in collaborating with other funders? </vt:lpstr>
      <vt:lpstr>Where did funders fund in 2020/21?</vt:lpstr>
      <vt:lpstr>Compared to 2019/20</vt:lpstr>
      <vt:lpstr>What did funders fund?</vt:lpstr>
      <vt:lpstr>What people/communities?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Banks</dc:creator>
  <cp:lastModifiedBy>Grace Perry</cp:lastModifiedBy>
  <cp:revision>14</cp:revision>
  <dcterms:created xsi:type="dcterms:W3CDTF">2017-11-28T12:04:07Z</dcterms:created>
  <dcterms:modified xsi:type="dcterms:W3CDTF">2021-12-06T19:49:46Z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0x0101006A9B5EDB9AF30049BA9235DA3D725854</vt:lpwstr>
  </property>
</Properties>
</file>